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58" r:id="rId4"/>
    <p:sldId id="259" r:id="rId5"/>
    <p:sldId id="260" r:id="rId6"/>
    <p:sldId id="263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7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4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269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U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7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dapt_crops/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288" y="0"/>
            <a:ext cx="5696712" cy="6858000"/>
          </a:xfrm>
          <a:prstGeom prst="rect">
            <a:avLst/>
          </a:prstGeom>
        </p:spPr>
      </p:pic>
      <p:pic>
        <p:nvPicPr>
          <p:cNvPr id="3" name="Image 1" descr="/mnt/data/adapt_media/image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216" y="384048"/>
            <a:ext cx="658368" cy="65836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53312" y="50292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D8E9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D8E9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г. Ташкенте</a:t>
            </a:r>
            <a:endParaRPr lang="en-US" sz="1150" dirty="0"/>
          </a:p>
        </p:txBody>
      </p:sp>
      <p:sp>
        <p:nvSpPr>
          <p:cNvPr id="5" name="Shape 1"/>
          <p:cNvSpPr/>
          <p:nvPr/>
        </p:nvSpPr>
        <p:spPr>
          <a:xfrm>
            <a:off x="594360" y="1389888"/>
            <a:ext cx="2907792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 w="12700">
            <a:solidFill>
              <a:srgbClr val="2D83D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6" name="Text 2"/>
          <p:cNvSpPr/>
          <p:nvPr/>
        </p:nvSpPr>
        <p:spPr>
          <a:xfrm>
            <a:off x="740664" y="1467612"/>
            <a:ext cx="26151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20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бакалавриат • очная форма • 4 года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566928" y="187452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49.03.02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548640" y="2258568"/>
            <a:ext cx="53492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Адаптивный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спорт</a:t>
            </a:r>
            <a:endParaRPr lang="en-US" sz="4800" dirty="0"/>
          </a:p>
        </p:txBody>
      </p:sp>
      <p:sp>
        <p:nvSpPr>
          <p:cNvPr id="9" name="Text 5"/>
          <p:cNvSpPr/>
          <p:nvPr/>
        </p:nvSpPr>
        <p:spPr>
          <a:xfrm>
            <a:off x="585216" y="3886200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CE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Физическая культура для лиц с отклонениями в состоянии здоровья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594360" y="4773168"/>
            <a:ext cx="2834640" cy="0"/>
          </a:xfrm>
          <a:prstGeom prst="line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ru-UZ"/>
          </a:p>
        </p:txBody>
      </p:sp>
      <p:sp>
        <p:nvSpPr>
          <p:cNvPr id="11" name="Text 7"/>
          <p:cNvSpPr/>
          <p:nvPr/>
        </p:nvSpPr>
        <p:spPr>
          <a:xfrm>
            <a:off x="585216" y="5074920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C9DBF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Направление для тех, кто хочет соединить спорт, педагогику и помощь людям.</a:t>
            </a:r>
            <a:endParaRPr lang="en-US" sz="1550" dirty="0"/>
          </a:p>
        </p:txBody>
      </p:sp>
      <p:sp>
        <p:nvSpPr>
          <p:cNvPr id="12" name="Text 8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FD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1/6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A174E"/>
          </a:solidFill>
          <a:ln w="12700">
            <a:solidFill>
              <a:srgbClr val="0A174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Филиал — базовая организация по развитию адаптивного спорта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94360" y="859536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Почему это направление развивается именно здесь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58368" y="1389888"/>
            <a:ext cx="3703320" cy="4407408"/>
          </a:xfrm>
          <a:prstGeom prst="roundRect">
            <a:avLst>
              <a:gd name="adj" fmla="val 3457"/>
            </a:avLst>
          </a:prstGeom>
          <a:solidFill>
            <a:srgbClr val="0A174E"/>
          </a:solidFill>
          <a:ln w="12700">
            <a:solidFill>
              <a:srgbClr val="0A174E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6" name="Text 4"/>
          <p:cNvSpPr/>
          <p:nvPr/>
        </p:nvSpPr>
        <p:spPr>
          <a:xfrm>
            <a:off x="960120" y="178308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АДАПТИВНЫЙ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СПОРТ</a:t>
            </a:r>
            <a:endParaRPr lang="en-US" sz="3100" dirty="0"/>
          </a:p>
        </p:txBody>
      </p:sp>
      <p:sp>
        <p:nvSpPr>
          <p:cNvPr id="7" name="Shape 5"/>
          <p:cNvSpPr/>
          <p:nvPr/>
        </p:nvSpPr>
        <p:spPr>
          <a:xfrm>
            <a:off x="960120" y="2852928"/>
            <a:ext cx="1060704" cy="0"/>
          </a:xfrm>
          <a:prstGeom prst="line">
            <a:avLst/>
          </a:prstGeom>
          <a:noFill/>
          <a:ln w="50800">
            <a:solidFill>
              <a:srgbClr val="7CCB7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8" name="Text 6"/>
          <p:cNvSpPr/>
          <p:nvPr/>
        </p:nvSpPr>
        <p:spPr>
          <a:xfrm>
            <a:off x="960120" y="3127248"/>
            <a:ext cx="29718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DCEB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одно из ключевых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DCEB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направлений деятельности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DCEB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филиала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60120" y="4736592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BDD4F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 специалистов связана с задачами социальной защиты, реабилитации и доступной спортивной среды.</a:t>
            </a:r>
            <a:endParaRPr lang="en-US" sz="1320" dirty="0"/>
          </a:p>
        </p:txBody>
      </p:sp>
      <p:sp>
        <p:nvSpPr>
          <p:cNvPr id="11" name="Shape 9"/>
          <p:cNvSpPr/>
          <p:nvPr/>
        </p:nvSpPr>
        <p:spPr>
          <a:xfrm>
            <a:off x="4800600" y="1901952"/>
            <a:ext cx="6720840" cy="1152144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2700">
            <a:solidFill>
              <a:srgbClr val="D9E6F3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2" name="Shape 10"/>
          <p:cNvSpPr/>
          <p:nvPr/>
        </p:nvSpPr>
        <p:spPr>
          <a:xfrm>
            <a:off x="5102352" y="2212848"/>
            <a:ext cx="438912" cy="438912"/>
          </a:xfrm>
          <a:prstGeom prst="ellipse">
            <a:avLst/>
          </a:prstGeom>
          <a:solidFill>
            <a:srgbClr val="2D83D4"/>
          </a:solidFill>
          <a:ln w="12700">
            <a:solidFill>
              <a:srgbClr val="2D83D4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3" name="Text 11"/>
          <p:cNvSpPr/>
          <p:nvPr/>
        </p:nvSpPr>
        <p:spPr>
          <a:xfrm>
            <a:off x="5248656" y="2313432"/>
            <a:ext cx="146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60720" y="2103120"/>
            <a:ext cx="5440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Филиал передан в структуру Национального агентства социальной защиты</a:t>
            </a:r>
            <a:r>
              <a:rPr lang="ru-RU" sz="140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при Президенте Республики Узбекистан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760720" y="2624328"/>
            <a:ext cx="5349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Это усиливает связь образовательных программ с реальными задачами социальной сферы.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321808" y="3054096"/>
            <a:ext cx="0" cy="384048"/>
          </a:xfrm>
          <a:prstGeom prst="line">
            <a:avLst/>
          </a:prstGeom>
          <a:noFill/>
          <a:ln w="25400">
            <a:solidFill>
              <a:srgbClr val="B8D7F2"/>
            </a:solidFill>
            <a:prstDash val="solid"/>
            <a:tailEnd type="triangle"/>
          </a:ln>
        </p:spPr>
        <p:txBody>
          <a:bodyPr/>
          <a:lstStyle/>
          <a:p>
            <a:endParaRPr lang="ru-UZ"/>
          </a:p>
        </p:txBody>
      </p:sp>
      <p:sp>
        <p:nvSpPr>
          <p:cNvPr id="17" name="Shape 15"/>
          <p:cNvSpPr/>
          <p:nvPr/>
        </p:nvSpPr>
        <p:spPr>
          <a:xfrm>
            <a:off x="4800600" y="3493008"/>
            <a:ext cx="6720840" cy="1152144"/>
          </a:xfrm>
          <a:prstGeom prst="roundRect">
            <a:avLst>
              <a:gd name="adj" fmla="val 9524"/>
            </a:avLst>
          </a:prstGeom>
          <a:solidFill>
            <a:srgbClr val="EEF6FF"/>
          </a:solidFill>
          <a:ln w="12700">
            <a:solidFill>
              <a:srgbClr val="C7E1F8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8" name="Shape 16"/>
          <p:cNvSpPr/>
          <p:nvPr/>
        </p:nvSpPr>
        <p:spPr>
          <a:xfrm>
            <a:off x="5102352" y="3803904"/>
            <a:ext cx="438912" cy="438912"/>
          </a:xfrm>
          <a:prstGeom prst="ellipse">
            <a:avLst/>
          </a:prstGeom>
          <a:solidFill>
            <a:srgbClr val="7CCB77"/>
          </a:solidFill>
          <a:ln w="12700">
            <a:solidFill>
              <a:srgbClr val="7CCB77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9" name="Text 17"/>
          <p:cNvSpPr/>
          <p:nvPr/>
        </p:nvSpPr>
        <p:spPr>
          <a:xfrm>
            <a:off x="5248656" y="3904488"/>
            <a:ext cx="1463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760720" y="3694176"/>
            <a:ext cx="5440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Филиал определён базовой организацией по направлению адаптивного спорта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5760720" y="4242816"/>
            <a:ext cx="5349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Здесь будет развиваться подготовка кадров и внедрение современных образовательных программ.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800600" y="5029200"/>
            <a:ext cx="6720840" cy="786384"/>
          </a:xfrm>
          <a:prstGeom prst="roundRect">
            <a:avLst>
              <a:gd name="adj" fmla="val 13953"/>
            </a:avLst>
          </a:prstGeom>
          <a:solidFill>
            <a:srgbClr val="EFF9EF"/>
          </a:solidFill>
          <a:ln w="12700">
            <a:solidFill>
              <a:srgbClr val="CFE8CB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23" name="Text 21"/>
          <p:cNvSpPr/>
          <p:nvPr/>
        </p:nvSpPr>
        <p:spPr>
          <a:xfrm>
            <a:off x="5074920" y="5266944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Основные задачи: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6812280" y="5276088"/>
            <a:ext cx="4709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170" b="1" dirty="0">
                <a:solidFill>
                  <a:srgbClr val="365A3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 кадров  •  повышение квалификации  •  исследования  •  внедрение программ</a:t>
            </a:r>
            <a:endParaRPr lang="en-US" sz="1170" dirty="0"/>
          </a:p>
        </p:txBody>
      </p:sp>
      <p:sp>
        <p:nvSpPr>
          <p:cNvPr id="25" name="Text 23"/>
          <p:cNvSpPr/>
          <p:nvPr/>
        </p:nvSpPr>
        <p:spPr>
          <a:xfrm>
            <a:off x="530352" y="6446520"/>
            <a:ext cx="5669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11228832" y="644652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2/6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изучается на направлении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94360" y="804672"/>
            <a:ext cx="7406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Программа объединяет спортивную подготовку, педагогику, психологию и основы реабилитации.</a:t>
            </a:r>
            <a:endParaRPr lang="en-US" sz="1350" dirty="0"/>
          </a:p>
        </p:txBody>
      </p:sp>
      <p:pic>
        <p:nvPicPr>
          <p:cNvPr id="4" name="Image 0" descr="/mnt/data/adapt_crops/chi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87" y="1417320"/>
            <a:ext cx="3523881" cy="468172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160520" y="1417320"/>
            <a:ext cx="7086600" cy="850392"/>
          </a:xfrm>
          <a:prstGeom prst="roundRect">
            <a:avLst>
              <a:gd name="adj" fmla="val 12903"/>
            </a:avLst>
          </a:prstGeom>
          <a:solidFill>
            <a:srgbClr val="F8FBFF"/>
          </a:solidFill>
          <a:ln w="12700">
            <a:solidFill>
              <a:srgbClr val="E1E9F4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6" name="Text 3"/>
          <p:cNvSpPr/>
          <p:nvPr/>
        </p:nvSpPr>
        <p:spPr>
          <a:xfrm>
            <a:off x="4325112" y="1572768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D83D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745736" y="1581912"/>
            <a:ext cx="6300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Психолого-педагогический блок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4379976" y="1965960"/>
            <a:ext cx="66476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выстраивать занятия и учитывать особенности занимающихся</a:t>
            </a:r>
            <a:endParaRPr lang="en-US" sz="1360" dirty="0"/>
          </a:p>
        </p:txBody>
      </p:sp>
      <p:sp>
        <p:nvSpPr>
          <p:cNvPr id="9" name="Shape 6"/>
          <p:cNvSpPr/>
          <p:nvPr/>
        </p:nvSpPr>
        <p:spPr>
          <a:xfrm>
            <a:off x="4160520" y="2478024"/>
            <a:ext cx="7086600" cy="850392"/>
          </a:xfrm>
          <a:prstGeom prst="roundRect">
            <a:avLst>
              <a:gd name="adj" fmla="val 12903"/>
            </a:avLst>
          </a:prstGeom>
          <a:solidFill>
            <a:srgbClr val="F8FFF8"/>
          </a:solidFill>
          <a:ln w="12700">
            <a:solidFill>
              <a:srgbClr val="E1E9F4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0" name="Text 7"/>
          <p:cNvSpPr/>
          <p:nvPr/>
        </p:nvSpPr>
        <p:spPr>
          <a:xfrm>
            <a:off x="4325112" y="2633472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CCB7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4745736" y="2642616"/>
            <a:ext cx="6300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Медико-биологические основы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4379976" y="3026664"/>
            <a:ext cx="66476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физическое развитие, функциональное состояние, особенности здоровья</a:t>
            </a:r>
            <a:endParaRPr lang="en-US" sz="1360" dirty="0"/>
          </a:p>
        </p:txBody>
      </p:sp>
      <p:sp>
        <p:nvSpPr>
          <p:cNvPr id="13" name="Shape 10"/>
          <p:cNvSpPr/>
          <p:nvPr/>
        </p:nvSpPr>
        <p:spPr>
          <a:xfrm>
            <a:off x="4160520" y="3538728"/>
            <a:ext cx="7086600" cy="850392"/>
          </a:xfrm>
          <a:prstGeom prst="roundRect">
            <a:avLst>
              <a:gd name="adj" fmla="val 12903"/>
            </a:avLst>
          </a:prstGeom>
          <a:solidFill>
            <a:srgbClr val="F8FBFF"/>
          </a:solidFill>
          <a:ln w="12700">
            <a:solidFill>
              <a:srgbClr val="E1E9F4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4" name="Text 11"/>
          <p:cNvSpPr/>
          <p:nvPr/>
        </p:nvSpPr>
        <p:spPr>
          <a:xfrm>
            <a:off x="4325112" y="3694176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D83D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745736" y="3703320"/>
            <a:ext cx="6300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Адаптивная физическая культура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4379976" y="4087368"/>
            <a:ext cx="66476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методики занятий, безопасность и индивидуальный подход</a:t>
            </a:r>
            <a:endParaRPr lang="en-US" sz="1360" dirty="0"/>
          </a:p>
        </p:txBody>
      </p:sp>
      <p:sp>
        <p:nvSpPr>
          <p:cNvPr id="17" name="Shape 14"/>
          <p:cNvSpPr/>
          <p:nvPr/>
        </p:nvSpPr>
        <p:spPr>
          <a:xfrm>
            <a:off x="4160520" y="4599432"/>
            <a:ext cx="7086600" cy="850392"/>
          </a:xfrm>
          <a:prstGeom prst="roundRect">
            <a:avLst>
              <a:gd name="adj" fmla="val 12903"/>
            </a:avLst>
          </a:prstGeom>
          <a:solidFill>
            <a:srgbClr val="F8FFF8"/>
          </a:solidFill>
          <a:ln w="12700">
            <a:solidFill>
              <a:srgbClr val="E1E9F4"/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8" name="Text 15"/>
          <p:cNvSpPr/>
          <p:nvPr/>
        </p:nvSpPr>
        <p:spPr>
          <a:xfrm>
            <a:off x="4325112" y="475488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CCB7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4745736" y="4764024"/>
            <a:ext cx="6300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Адаптивный спорт и мероприятия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4379976" y="5148072"/>
            <a:ext cx="6647688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sz="136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соревнования, спортивные события, волонтёрство и проекты</a:t>
            </a:r>
            <a:endParaRPr lang="en-US" sz="1360" dirty="0"/>
          </a:p>
        </p:txBody>
      </p:sp>
      <p:sp>
        <p:nvSpPr>
          <p:cNvPr id="21" name="Text 18"/>
          <p:cNvSpPr/>
          <p:nvPr/>
        </p:nvSpPr>
        <p:spPr>
          <a:xfrm>
            <a:off x="4187952" y="5715000"/>
            <a:ext cx="7086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180" i="1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Междисциплинарный подход: гуманитарные, естественнонаучные, психолого-педагогические и медико-биологические знания.</a:t>
            </a:r>
            <a:endParaRPr lang="en-US" sz="1180" dirty="0"/>
          </a:p>
        </p:txBody>
      </p:sp>
      <p:sp>
        <p:nvSpPr>
          <p:cNvPr id="22" name="Text 19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7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29400" y="5943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Практика и навыки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656832" y="1133856"/>
            <a:ext cx="4709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D9E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Студенты учатся не только знать теорию, но и применять её в реальной работе с людьми.</a:t>
            </a:r>
            <a:endParaRPr lang="en-US" sz="1520" dirty="0"/>
          </a:p>
        </p:txBody>
      </p:sp>
      <p:sp>
        <p:nvSpPr>
          <p:cNvPr id="5" name="Shape 2"/>
          <p:cNvSpPr/>
          <p:nvPr/>
        </p:nvSpPr>
        <p:spPr>
          <a:xfrm>
            <a:off x="6675120" y="2148840"/>
            <a:ext cx="4251960" cy="502920"/>
          </a:xfrm>
          <a:prstGeom prst="roundRect">
            <a:avLst>
              <a:gd name="adj" fmla="val 21818"/>
            </a:avLst>
          </a:prstGeom>
          <a:solidFill>
            <a:srgbClr val="10245E"/>
          </a:solidFill>
          <a:ln w="12700">
            <a:solidFill>
              <a:srgbClr val="294D99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6" name="Shape 3"/>
          <p:cNvSpPr/>
          <p:nvPr/>
        </p:nvSpPr>
        <p:spPr>
          <a:xfrm>
            <a:off x="6876288" y="2295144"/>
            <a:ext cx="201168" cy="201168"/>
          </a:xfrm>
          <a:prstGeom prst="ellipse">
            <a:avLst/>
          </a:prstGeom>
          <a:solidFill>
            <a:srgbClr val="61D0FF"/>
          </a:solidFill>
          <a:ln w="12700">
            <a:solidFill>
              <a:srgbClr val="61D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7" name="Text 4"/>
          <p:cNvSpPr/>
          <p:nvPr/>
        </p:nvSpPr>
        <p:spPr>
          <a:xfrm>
            <a:off x="7223760" y="2286000"/>
            <a:ext cx="35295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индивидуально подбирать нагрузку</a:t>
            </a:r>
            <a:endParaRPr lang="en-US" sz="1460" dirty="0"/>
          </a:p>
        </p:txBody>
      </p:sp>
      <p:sp>
        <p:nvSpPr>
          <p:cNvPr id="8" name="Shape 5"/>
          <p:cNvSpPr/>
          <p:nvPr/>
        </p:nvSpPr>
        <p:spPr>
          <a:xfrm>
            <a:off x="6675120" y="2862072"/>
            <a:ext cx="4251960" cy="502920"/>
          </a:xfrm>
          <a:prstGeom prst="roundRect">
            <a:avLst>
              <a:gd name="adj" fmla="val 21818"/>
            </a:avLst>
          </a:prstGeom>
          <a:solidFill>
            <a:srgbClr val="10245E"/>
          </a:solidFill>
          <a:ln w="12700">
            <a:solidFill>
              <a:srgbClr val="294D99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9" name="Shape 6"/>
          <p:cNvSpPr/>
          <p:nvPr/>
        </p:nvSpPr>
        <p:spPr>
          <a:xfrm>
            <a:off x="6876288" y="3008376"/>
            <a:ext cx="201168" cy="201168"/>
          </a:xfrm>
          <a:prstGeom prst="ellipse">
            <a:avLst/>
          </a:prstGeom>
          <a:solidFill>
            <a:srgbClr val="7CCB77"/>
          </a:solidFill>
          <a:ln w="12700">
            <a:solidFill>
              <a:srgbClr val="7CCB7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0" name="Text 7"/>
          <p:cNvSpPr/>
          <p:nvPr/>
        </p:nvSpPr>
        <p:spPr>
          <a:xfrm>
            <a:off x="7223760" y="2999232"/>
            <a:ext cx="35295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проводить занятия АФК</a:t>
            </a:r>
            <a:endParaRPr lang="en-US" sz="1460" dirty="0"/>
          </a:p>
        </p:txBody>
      </p:sp>
      <p:sp>
        <p:nvSpPr>
          <p:cNvPr id="11" name="Shape 8"/>
          <p:cNvSpPr/>
          <p:nvPr/>
        </p:nvSpPr>
        <p:spPr>
          <a:xfrm>
            <a:off x="6675120" y="3575304"/>
            <a:ext cx="4251960" cy="502920"/>
          </a:xfrm>
          <a:prstGeom prst="roundRect">
            <a:avLst>
              <a:gd name="adj" fmla="val 21818"/>
            </a:avLst>
          </a:prstGeom>
          <a:solidFill>
            <a:srgbClr val="10245E"/>
          </a:solidFill>
          <a:ln w="12700">
            <a:solidFill>
              <a:srgbClr val="294D99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2" name="Shape 9"/>
          <p:cNvSpPr/>
          <p:nvPr/>
        </p:nvSpPr>
        <p:spPr>
          <a:xfrm>
            <a:off x="6876288" y="3721608"/>
            <a:ext cx="201168" cy="201168"/>
          </a:xfrm>
          <a:prstGeom prst="ellipse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3" name="Text 10"/>
          <p:cNvSpPr/>
          <p:nvPr/>
        </p:nvSpPr>
        <p:spPr>
          <a:xfrm>
            <a:off x="7223760" y="3712464"/>
            <a:ext cx="35295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коммуницировать с людьми с ОВЗ</a:t>
            </a:r>
            <a:endParaRPr lang="en-US" sz="1460" dirty="0"/>
          </a:p>
        </p:txBody>
      </p:sp>
      <p:sp>
        <p:nvSpPr>
          <p:cNvPr id="14" name="Shape 11"/>
          <p:cNvSpPr/>
          <p:nvPr/>
        </p:nvSpPr>
        <p:spPr>
          <a:xfrm>
            <a:off x="6675120" y="4288536"/>
            <a:ext cx="4251960" cy="502920"/>
          </a:xfrm>
          <a:prstGeom prst="roundRect">
            <a:avLst>
              <a:gd name="adj" fmla="val 21818"/>
            </a:avLst>
          </a:prstGeom>
          <a:solidFill>
            <a:srgbClr val="10245E"/>
          </a:solidFill>
          <a:ln w="12700">
            <a:solidFill>
              <a:srgbClr val="294D99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5" name="Shape 12"/>
          <p:cNvSpPr/>
          <p:nvPr/>
        </p:nvSpPr>
        <p:spPr>
          <a:xfrm>
            <a:off x="6876288" y="4434840"/>
            <a:ext cx="201168" cy="201168"/>
          </a:xfrm>
          <a:prstGeom prst="ellipse">
            <a:avLst/>
          </a:prstGeom>
          <a:solidFill>
            <a:srgbClr val="FF8A65"/>
          </a:solidFill>
          <a:ln w="12700">
            <a:solidFill>
              <a:srgbClr val="FF8A6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6" name="Text 13"/>
          <p:cNvSpPr/>
          <p:nvPr/>
        </p:nvSpPr>
        <p:spPr>
          <a:xfrm>
            <a:off x="7223760" y="4425696"/>
            <a:ext cx="35295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организовывать спортивные события</a:t>
            </a:r>
            <a:endParaRPr lang="en-US" sz="1460" dirty="0"/>
          </a:p>
        </p:txBody>
      </p:sp>
      <p:sp>
        <p:nvSpPr>
          <p:cNvPr id="17" name="Shape 14"/>
          <p:cNvSpPr/>
          <p:nvPr/>
        </p:nvSpPr>
        <p:spPr>
          <a:xfrm>
            <a:off x="6675120" y="5001768"/>
            <a:ext cx="4251960" cy="502920"/>
          </a:xfrm>
          <a:prstGeom prst="roundRect">
            <a:avLst>
              <a:gd name="adj" fmla="val 21818"/>
            </a:avLst>
          </a:prstGeom>
          <a:solidFill>
            <a:srgbClr val="10245E"/>
          </a:solidFill>
          <a:ln w="12700">
            <a:solidFill>
              <a:srgbClr val="294D99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8" name="Shape 15"/>
          <p:cNvSpPr/>
          <p:nvPr/>
        </p:nvSpPr>
        <p:spPr>
          <a:xfrm>
            <a:off x="6876288" y="5148072"/>
            <a:ext cx="201168" cy="201168"/>
          </a:xfrm>
          <a:prstGeom prst="ellipse">
            <a:avLst/>
          </a:prstGeom>
          <a:solidFill>
            <a:srgbClr val="B795FF"/>
          </a:solidFill>
          <a:ln w="12700">
            <a:solidFill>
              <a:srgbClr val="B79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9" name="Text 16"/>
          <p:cNvSpPr/>
          <p:nvPr/>
        </p:nvSpPr>
        <p:spPr>
          <a:xfrm>
            <a:off x="7223760" y="5138928"/>
            <a:ext cx="35295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работать в команде специалистов</a:t>
            </a:r>
            <a:endParaRPr lang="en-US" sz="1460" dirty="0"/>
          </a:p>
        </p:txBody>
      </p:sp>
      <p:sp>
        <p:nvSpPr>
          <p:cNvPr id="20" name="Text 17"/>
          <p:cNvSpPr/>
          <p:nvPr/>
        </p:nvSpPr>
        <p:spPr>
          <a:xfrm>
            <a:off x="6675120" y="5833872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BFD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Основа — практика, волонтёрство, работа с разными категориями занимающихся и понимание адаптивных видов спорта.</a:t>
            </a:r>
            <a:endParaRPr lang="en-US" sz="1180" dirty="0"/>
          </a:p>
        </p:txBody>
      </p:sp>
      <p:sp>
        <p:nvSpPr>
          <p:cNvPr id="21" name="Text 18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FD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4/6</a:t>
            </a:r>
            <a:endParaRPr lang="en-US" sz="900" dirty="0"/>
          </a:p>
        </p:txBody>
      </p:sp>
      <p:pic>
        <p:nvPicPr>
          <p:cNvPr id="23" name="Picture 4" descr="Picture background">
            <a:extLst>
              <a:ext uri="{FF2B5EF4-FFF2-40B4-BE49-F238E27FC236}">
                <a16:creationId xmlns:a16="http://schemas.microsoft.com/office/drawing/2014/main" id="{F4EA813F-9388-6F13-D5B8-5402EABD5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26"/>
          <a:stretch/>
        </p:blipFill>
        <p:spPr bwMode="auto">
          <a:xfrm>
            <a:off x="-1" y="0"/>
            <a:ext cx="609879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Кем можно работать после выпуска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94360" y="804672"/>
            <a:ext cx="7406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Направление готовит специалистов для образования, спорта, реабилитации и социальной сферы.</a:t>
            </a:r>
            <a:endParaRPr lang="en-US" sz="1350" dirty="0"/>
          </a:p>
        </p:txBody>
      </p:sp>
      <p:pic>
        <p:nvPicPr>
          <p:cNvPr id="4" name="Image 0" descr="/mnt/data/adapt_crops/stadi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1261872"/>
            <a:ext cx="4160520" cy="2057400"/>
          </a:xfrm>
          <a:prstGeom prst="rect">
            <a:avLst/>
          </a:prstGeom>
        </p:spPr>
      </p:pic>
      <p:pic>
        <p:nvPicPr>
          <p:cNvPr id="5" name="Image 1" descr="/mnt/data/adapt_crops/poo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3547872"/>
            <a:ext cx="4160520" cy="20574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94944" y="1408176"/>
            <a:ext cx="347472" cy="347472"/>
          </a:xfrm>
          <a:prstGeom prst="ellipse">
            <a:avLst/>
          </a:prstGeom>
          <a:solidFill>
            <a:srgbClr val="2D83D4"/>
          </a:solidFill>
          <a:ln w="12700">
            <a:solidFill>
              <a:srgbClr val="2D83D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7" name="Text 3"/>
          <p:cNvSpPr/>
          <p:nvPr/>
        </p:nvSpPr>
        <p:spPr>
          <a:xfrm>
            <a:off x="768096" y="1463040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207008" y="1298448"/>
            <a:ext cx="53035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6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Педагог в специальной (коррекционной) школе</a:t>
            </a:r>
            <a:endParaRPr lang="en-US" sz="1660" dirty="0"/>
          </a:p>
        </p:txBody>
      </p:sp>
      <p:sp>
        <p:nvSpPr>
          <p:cNvPr id="9" name="Text 5"/>
          <p:cNvSpPr/>
          <p:nvPr/>
        </p:nvSpPr>
        <p:spPr>
          <a:xfrm>
            <a:off x="1207008" y="1627632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работа с детьми и подростками с особыми образовательными потребностями</a:t>
            </a:r>
            <a:endParaRPr lang="en-US" sz="1320" dirty="0"/>
          </a:p>
        </p:txBody>
      </p:sp>
      <p:sp>
        <p:nvSpPr>
          <p:cNvPr id="10" name="Shape 6"/>
          <p:cNvSpPr/>
          <p:nvPr/>
        </p:nvSpPr>
        <p:spPr>
          <a:xfrm>
            <a:off x="694944" y="2487168"/>
            <a:ext cx="347472" cy="347472"/>
          </a:xfrm>
          <a:prstGeom prst="ellipse">
            <a:avLst/>
          </a:prstGeom>
          <a:solidFill>
            <a:srgbClr val="7CCB77"/>
          </a:solidFill>
          <a:ln w="12700">
            <a:solidFill>
              <a:srgbClr val="7CCB7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1" name="Text 7"/>
          <p:cNvSpPr/>
          <p:nvPr/>
        </p:nvSpPr>
        <p:spPr>
          <a:xfrm>
            <a:off x="768096" y="2542032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207008" y="2377440"/>
            <a:ext cx="53035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6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Специалист спортивно-адаптивной школы</a:t>
            </a:r>
            <a:endParaRPr lang="en-US" sz="1660" dirty="0"/>
          </a:p>
        </p:txBody>
      </p:sp>
      <p:sp>
        <p:nvSpPr>
          <p:cNvPr id="13" name="Text 9"/>
          <p:cNvSpPr/>
          <p:nvPr/>
        </p:nvSpPr>
        <p:spPr>
          <a:xfrm>
            <a:off x="1207008" y="2706624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тренировочный процесс и сопровождение спортсменов</a:t>
            </a:r>
            <a:endParaRPr lang="en-US" sz="1320" dirty="0"/>
          </a:p>
        </p:txBody>
      </p:sp>
      <p:sp>
        <p:nvSpPr>
          <p:cNvPr id="14" name="Shape 10"/>
          <p:cNvSpPr/>
          <p:nvPr/>
        </p:nvSpPr>
        <p:spPr>
          <a:xfrm>
            <a:off x="694944" y="3566160"/>
            <a:ext cx="347472" cy="347472"/>
          </a:xfrm>
          <a:prstGeom prst="ellipse">
            <a:avLst/>
          </a:prstGeom>
          <a:solidFill>
            <a:srgbClr val="2D83D4"/>
          </a:solidFill>
          <a:ln w="12700">
            <a:solidFill>
              <a:srgbClr val="2D83D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5" name="Text 11"/>
          <p:cNvSpPr/>
          <p:nvPr/>
        </p:nvSpPr>
        <p:spPr>
          <a:xfrm>
            <a:off x="768096" y="3621024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1207008" y="3456432"/>
            <a:ext cx="53035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6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Специалист реабилитационного центра</a:t>
            </a:r>
            <a:endParaRPr lang="en-US" sz="1660" dirty="0"/>
          </a:p>
        </p:txBody>
      </p:sp>
      <p:sp>
        <p:nvSpPr>
          <p:cNvPr id="17" name="Text 13"/>
          <p:cNvSpPr/>
          <p:nvPr/>
        </p:nvSpPr>
        <p:spPr>
          <a:xfrm>
            <a:off x="1207008" y="3785616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физкультурно-оздоровительная и восстановительная работа</a:t>
            </a:r>
            <a:endParaRPr lang="en-US" sz="1320" dirty="0"/>
          </a:p>
        </p:txBody>
      </p:sp>
      <p:sp>
        <p:nvSpPr>
          <p:cNvPr id="18" name="Shape 14"/>
          <p:cNvSpPr/>
          <p:nvPr/>
        </p:nvSpPr>
        <p:spPr>
          <a:xfrm>
            <a:off x="694944" y="4645152"/>
            <a:ext cx="347472" cy="347472"/>
          </a:xfrm>
          <a:prstGeom prst="ellipse">
            <a:avLst/>
          </a:prstGeom>
          <a:solidFill>
            <a:srgbClr val="7CCB77"/>
          </a:solidFill>
          <a:ln w="12700">
            <a:solidFill>
              <a:srgbClr val="7CCB7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19" name="Text 15"/>
          <p:cNvSpPr/>
          <p:nvPr/>
        </p:nvSpPr>
        <p:spPr>
          <a:xfrm>
            <a:off x="768096" y="4700016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1207008" y="4535424"/>
            <a:ext cx="53035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60" b="1" dirty="0">
                <a:solidFill>
                  <a:srgbClr val="1421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Сотрудник спортивных организаций</a:t>
            </a:r>
            <a:endParaRPr lang="en-US" sz="1660" dirty="0"/>
          </a:p>
        </p:txBody>
      </p:sp>
      <p:sp>
        <p:nvSpPr>
          <p:cNvPr id="21" name="Text 17"/>
          <p:cNvSpPr/>
          <p:nvPr/>
        </p:nvSpPr>
        <p:spPr>
          <a:xfrm>
            <a:off x="1207008" y="4864608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органы управления, федерации, клубы и общественные объединения</a:t>
            </a:r>
            <a:endParaRPr lang="en-US" sz="1320" dirty="0"/>
          </a:p>
        </p:txBody>
      </p:sp>
      <p:sp>
        <p:nvSpPr>
          <p:cNvPr id="22" name="Shape 18"/>
          <p:cNvSpPr/>
          <p:nvPr/>
        </p:nvSpPr>
        <p:spPr>
          <a:xfrm>
            <a:off x="658368" y="5650992"/>
            <a:ext cx="6035040" cy="411480"/>
          </a:xfrm>
          <a:prstGeom prst="roundRect">
            <a:avLst>
              <a:gd name="adj" fmla="val 22222"/>
            </a:avLst>
          </a:prstGeom>
          <a:solidFill>
            <a:srgbClr val="0A174E"/>
          </a:solidFill>
          <a:ln w="12700">
            <a:solidFill>
              <a:srgbClr val="0A17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UZ"/>
          </a:p>
        </p:txBody>
      </p:sp>
      <p:sp>
        <p:nvSpPr>
          <p:cNvPr id="23" name="Text 19"/>
          <p:cNvSpPr/>
          <p:nvPr/>
        </p:nvSpPr>
        <p:spPr>
          <a:xfrm>
            <a:off x="896112" y="5769864"/>
            <a:ext cx="55595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Главная идея профессии — помогать человеку быть активным, самостоятельным и включённым в спорт.</a:t>
            </a:r>
            <a:endParaRPr lang="en-US" sz="1080" dirty="0"/>
          </a:p>
        </p:txBody>
      </p:sp>
      <p:sp>
        <p:nvSpPr>
          <p:cNvPr id="24" name="Text 20"/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5/6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502920" y="6446520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877824"/>
          </a:xfrm>
          <a:prstGeom prst="rect">
            <a:avLst/>
          </a:prstGeom>
          <a:solidFill>
            <a:srgbClr val="1A2B5E"/>
          </a:solidFill>
          <a:ln w="12700">
            <a:solidFill>
              <a:srgbClr val="1A2B5E"/>
            </a:solidFill>
            <a:prstDash val="solid"/>
          </a:ln>
        </p:spPr>
        <p:txBody>
          <a:bodyPr/>
          <a:lstStyle/>
          <a:p>
            <a:endParaRPr lang="ru-UZ" sz="2400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0972800" cy="877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9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РГПУ им. А.И. Герцена?</a:t>
            </a:r>
            <a:endParaRPr lang="en-US" sz="2933" dirty="0"/>
          </a:p>
        </p:txBody>
      </p:sp>
      <p:sp>
        <p:nvSpPr>
          <p:cNvPr id="4" name="Shape 2"/>
          <p:cNvSpPr/>
          <p:nvPr/>
        </p:nvSpPr>
        <p:spPr>
          <a:xfrm>
            <a:off x="243840" y="1109472"/>
            <a:ext cx="3657600" cy="2316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 sz="2400"/>
          </a:p>
        </p:txBody>
      </p:sp>
      <p:sp>
        <p:nvSpPr>
          <p:cNvPr id="5" name="Text 3"/>
          <p:cNvSpPr/>
          <p:nvPr/>
        </p:nvSpPr>
        <p:spPr>
          <a:xfrm>
            <a:off x="365760" y="121920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467" dirty="0">
                <a:solidFill>
                  <a:srgbClr val="000000"/>
                </a:solidFill>
              </a:rPr>
              <a:t>🏆</a:t>
            </a:r>
            <a:endParaRPr lang="en-US" sz="3467" dirty="0"/>
          </a:p>
        </p:txBody>
      </p:sp>
      <p:sp>
        <p:nvSpPr>
          <p:cNvPr id="6" name="Text 4"/>
          <p:cNvSpPr/>
          <p:nvPr/>
        </p:nvSpPr>
        <p:spPr>
          <a:xfrm>
            <a:off x="487680" y="1926336"/>
            <a:ext cx="34137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Старейший вуз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7680" y="2414016"/>
            <a:ext cx="341376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333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Основан в 1797 году, более 225 лет традиций, а филиал в 2020 году</a:t>
            </a:r>
          </a:p>
        </p:txBody>
      </p:sp>
      <p:sp>
        <p:nvSpPr>
          <p:cNvPr id="8" name="Shape 6"/>
          <p:cNvSpPr/>
          <p:nvPr/>
        </p:nvSpPr>
        <p:spPr>
          <a:xfrm>
            <a:off x="4267200" y="1097280"/>
            <a:ext cx="3657600" cy="2316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RU" sz="2400" dirty="0"/>
          </a:p>
        </p:txBody>
      </p:sp>
      <p:sp>
        <p:nvSpPr>
          <p:cNvPr id="9" name="Text 7"/>
          <p:cNvSpPr/>
          <p:nvPr/>
        </p:nvSpPr>
        <p:spPr>
          <a:xfrm>
            <a:off x="4267200" y="121920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467" dirty="0">
                <a:solidFill>
                  <a:srgbClr val="000000"/>
                </a:solidFill>
              </a:rPr>
              <a:t>🌆</a:t>
            </a:r>
            <a:endParaRPr lang="en-US" sz="3467" dirty="0"/>
          </a:p>
        </p:txBody>
      </p:sp>
      <p:sp>
        <p:nvSpPr>
          <p:cNvPr id="10" name="Text 8"/>
          <p:cNvSpPr/>
          <p:nvPr/>
        </p:nvSpPr>
        <p:spPr>
          <a:xfrm>
            <a:off x="4389120" y="1926336"/>
            <a:ext cx="34137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6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  города Ташкента</a:t>
            </a:r>
          </a:p>
        </p:txBody>
      </p:sp>
      <p:sp>
        <p:nvSpPr>
          <p:cNvPr id="11" name="Text 9"/>
          <p:cNvSpPr/>
          <p:nvPr/>
        </p:nvSpPr>
        <p:spPr>
          <a:xfrm>
            <a:off x="4389120" y="2414016"/>
            <a:ext cx="341376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ru-RU" sz="1333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Общежитие находится внутри Университета</a:t>
            </a:r>
            <a:br>
              <a:rPr lang="ru-RU" sz="1333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ru-RU" sz="1333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ул. Бабура 55</a:t>
            </a:r>
            <a:endParaRPr lang="en-US" sz="1333" dirty="0"/>
          </a:p>
        </p:txBody>
      </p:sp>
      <p:sp>
        <p:nvSpPr>
          <p:cNvPr id="12" name="Shape 10"/>
          <p:cNvSpPr/>
          <p:nvPr/>
        </p:nvSpPr>
        <p:spPr>
          <a:xfrm>
            <a:off x="8168640" y="1097280"/>
            <a:ext cx="3657600" cy="2316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 sz="2400"/>
          </a:p>
        </p:txBody>
      </p:sp>
      <p:sp>
        <p:nvSpPr>
          <p:cNvPr id="13" name="Text 11"/>
          <p:cNvSpPr/>
          <p:nvPr/>
        </p:nvSpPr>
        <p:spPr>
          <a:xfrm>
            <a:off x="8168640" y="121920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467" dirty="0">
                <a:solidFill>
                  <a:srgbClr val="000000"/>
                </a:solidFill>
              </a:rPr>
              <a:t>🔬</a:t>
            </a:r>
            <a:endParaRPr lang="en-US" sz="3467" dirty="0"/>
          </a:p>
        </p:txBody>
      </p:sp>
      <p:sp>
        <p:nvSpPr>
          <p:cNvPr id="14" name="Text 12"/>
          <p:cNvSpPr/>
          <p:nvPr/>
        </p:nvSpPr>
        <p:spPr>
          <a:xfrm>
            <a:off x="8290560" y="1926336"/>
            <a:ext cx="34137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Наука и практика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90560" y="2414016"/>
            <a:ext cx="341376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Участие студентов в конференциях и грантах</a:t>
            </a:r>
            <a:endParaRPr lang="en-US" sz="1333" dirty="0"/>
          </a:p>
        </p:txBody>
      </p:sp>
      <p:sp>
        <p:nvSpPr>
          <p:cNvPr id="16" name="Shape 14"/>
          <p:cNvSpPr/>
          <p:nvPr/>
        </p:nvSpPr>
        <p:spPr>
          <a:xfrm>
            <a:off x="365760" y="3657600"/>
            <a:ext cx="3657600" cy="2316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 sz="2400"/>
          </a:p>
        </p:txBody>
      </p:sp>
      <p:sp>
        <p:nvSpPr>
          <p:cNvPr id="17" name="Text 15"/>
          <p:cNvSpPr/>
          <p:nvPr/>
        </p:nvSpPr>
        <p:spPr>
          <a:xfrm>
            <a:off x="365760" y="377952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467" dirty="0">
                <a:solidFill>
                  <a:srgbClr val="000000"/>
                </a:solidFill>
              </a:rPr>
              <a:t>🌍</a:t>
            </a:r>
            <a:endParaRPr lang="en-US" sz="3467" dirty="0"/>
          </a:p>
        </p:txBody>
      </p:sp>
      <p:sp>
        <p:nvSpPr>
          <p:cNvPr id="18" name="Text 16"/>
          <p:cNvSpPr/>
          <p:nvPr/>
        </p:nvSpPr>
        <p:spPr>
          <a:xfrm>
            <a:off x="487680" y="4486656"/>
            <a:ext cx="34137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Международная среда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87680" y="4974336"/>
            <a:ext cx="341376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Культурные центры 10+ стран</a:t>
            </a:r>
            <a:endParaRPr lang="en-US" sz="1333" dirty="0"/>
          </a:p>
        </p:txBody>
      </p:sp>
      <p:sp>
        <p:nvSpPr>
          <p:cNvPr id="20" name="Shape 18"/>
          <p:cNvSpPr/>
          <p:nvPr/>
        </p:nvSpPr>
        <p:spPr>
          <a:xfrm>
            <a:off x="4267200" y="3657600"/>
            <a:ext cx="3657600" cy="2316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 sz="2400"/>
          </a:p>
        </p:txBody>
      </p:sp>
      <p:sp>
        <p:nvSpPr>
          <p:cNvPr id="21" name="Text 19"/>
          <p:cNvSpPr/>
          <p:nvPr/>
        </p:nvSpPr>
        <p:spPr>
          <a:xfrm>
            <a:off x="4267200" y="377952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467" dirty="0">
                <a:solidFill>
                  <a:srgbClr val="000000"/>
                </a:solidFill>
              </a:rPr>
              <a:t>🎨</a:t>
            </a:r>
            <a:endParaRPr lang="en-US" sz="3467" dirty="0"/>
          </a:p>
        </p:txBody>
      </p:sp>
      <p:sp>
        <p:nvSpPr>
          <p:cNvPr id="22" name="Text 20"/>
          <p:cNvSpPr/>
          <p:nvPr/>
        </p:nvSpPr>
        <p:spPr>
          <a:xfrm>
            <a:off x="4389120" y="4486656"/>
            <a:ext cx="34137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Творческий климат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389120" y="4974336"/>
            <a:ext cx="341376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33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Студенческий дворец культуры, театр, музыка</a:t>
            </a:r>
            <a:endParaRPr lang="en-US" sz="1333" dirty="0"/>
          </a:p>
        </p:txBody>
      </p:sp>
      <p:sp>
        <p:nvSpPr>
          <p:cNvPr id="24" name="Shape 22"/>
          <p:cNvSpPr/>
          <p:nvPr/>
        </p:nvSpPr>
        <p:spPr>
          <a:xfrm>
            <a:off x="8168640" y="3657600"/>
            <a:ext cx="3657600" cy="2316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ru-UZ" sz="2400"/>
          </a:p>
        </p:txBody>
      </p:sp>
      <p:sp>
        <p:nvSpPr>
          <p:cNvPr id="25" name="Text 23"/>
          <p:cNvSpPr/>
          <p:nvPr/>
        </p:nvSpPr>
        <p:spPr>
          <a:xfrm>
            <a:off x="8168640" y="377952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467" dirty="0">
                <a:solidFill>
                  <a:srgbClr val="000000"/>
                </a:solidFill>
              </a:rPr>
              <a:t>📚</a:t>
            </a:r>
            <a:endParaRPr lang="en-US" sz="3467" dirty="0"/>
          </a:p>
        </p:txBody>
      </p:sp>
      <p:sp>
        <p:nvSpPr>
          <p:cNvPr id="26" name="Text 24"/>
          <p:cNvSpPr/>
          <p:nvPr/>
        </p:nvSpPr>
        <p:spPr>
          <a:xfrm>
            <a:off x="8290560" y="4486656"/>
            <a:ext cx="341376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Фундаментальная библиотека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290560" y="4974336"/>
            <a:ext cx="3413760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1333" dirty="0"/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AC4C87B0-67B5-E1F4-A8D7-0F4A16D36217}"/>
              </a:ext>
            </a:extLst>
          </p:cNvPr>
          <p:cNvSpPr/>
          <p:nvPr/>
        </p:nvSpPr>
        <p:spPr>
          <a:xfrm>
            <a:off x="11201400" y="64739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ru-RU" sz="9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r>
              <a:rPr lang="en-US" sz="9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458</Words>
  <Application>Microsoft Macintosh PowerPoint</Application>
  <PresentationFormat>Широкоэкранный</PresentationFormat>
  <Paragraphs>94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Филиал РГПУ им. А.И. Герцена в г. Ташкенте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Адаптивный спорт в филиале РГПУ им. А.И. Герцена в г. Ташкенте</dc:title>
  <dc:subject>49.03.02 Адаптивный спорт</dc:subject>
  <dc:creator>РГПУ им. А.И. Герцена, филиал в г. Ташкенте</dc:creator>
  <cp:lastModifiedBy>zeboyodgorova1@gmail.com</cp:lastModifiedBy>
  <cp:revision>4</cp:revision>
  <dcterms:created xsi:type="dcterms:W3CDTF">2026-06-09T12:06:01Z</dcterms:created>
  <dcterms:modified xsi:type="dcterms:W3CDTF">2026-06-10T06:28:25Z</dcterms:modified>
</cp:coreProperties>
</file>