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1" r:id="rId2"/>
    <p:sldId id="262" r:id="rId3"/>
    <p:sldId id="263" r:id="rId4"/>
    <p:sldId id="266" r:id="rId5"/>
    <p:sldId id="267" r:id="rId6"/>
    <p:sldId id="268" r:id="rId7"/>
    <p:sldId id="269" r:id="rId8"/>
    <p:sldId id="271" r:id="rId9"/>
    <p:sldId id="272" r:id="rId10"/>
    <p:sldId id="273" r:id="rId11"/>
    <p:sldId id="275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1" clrIdx="0">
    <p:extLst>
      <p:ext uri="{19B8F6BF-5375-455C-9EA6-DF929625EA0E}">
        <p15:presenceInfo xmlns:p15="http://schemas.microsoft.com/office/powerpoint/2012/main" userId="Ac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5A5"/>
    <a:srgbClr val="93E7DD"/>
    <a:srgbClr val="00DEE1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>
        <p:scale>
          <a:sx n="127" d="100"/>
          <a:sy n="127" d="100"/>
        </p:scale>
        <p:origin x="110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79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0">
            <a:extLst>
              <a:ext uri="{FF2B5EF4-FFF2-40B4-BE49-F238E27FC236}">
                <a16:creationId xmlns:a16="http://schemas.microsoft.com/office/drawing/2014/main" id="{AF88F3B8-D952-9475-DEBB-C951144BF5AA}"/>
              </a:ext>
            </a:extLst>
          </p:cNvPr>
          <p:cNvSpPr/>
          <p:nvPr/>
        </p:nvSpPr>
        <p:spPr>
          <a:xfrm>
            <a:off x="2512" y="-291401"/>
            <a:ext cx="9144000" cy="5656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5B21B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-457200"/>
            <a:ext cx="4114800" cy="4114800"/>
          </a:xfrm>
          <a:prstGeom prst="ellipse">
            <a:avLst/>
          </a:prstGeom>
          <a:solidFill>
            <a:srgbClr val="3B0764">
              <a:alpha val="28000"/>
            </a:srgbClr>
          </a:solidFill>
          <a:ln w="12700">
            <a:solidFill>
              <a:srgbClr val="3B0764">
                <a:alpha val="2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457200" y="3200400"/>
            <a:ext cx="2286000" cy="2286000"/>
          </a:xfrm>
          <a:prstGeom prst="ellipse">
            <a:avLst/>
          </a:prstGeom>
          <a:solidFill>
            <a:srgbClr val="1E3A5F">
              <a:alpha val="22000"/>
            </a:srgbClr>
          </a:solidFill>
          <a:ln w="12700">
            <a:solidFill>
              <a:srgbClr val="1E3A5F">
                <a:alpha val="22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8288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455A5"/>
                </a:solidFill>
              </a:rPr>
              <a:t>44.03.04 · Информатика и ИИ в образовании</a:t>
            </a:r>
            <a:endParaRPr lang="en-US" sz="2100" dirty="0">
              <a:solidFill>
                <a:srgbClr val="2455A5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9E8F5"/>
                </a:solidFill>
              </a:rPr>
              <a:t>Профессия будущего — уже сегодня в Ташкенте!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2743200" cy="3291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4320" y="1325880"/>
            <a:ext cx="2743200" cy="73152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6304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🤖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274320" y="219456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55A5"/>
                </a:solidFill>
              </a:rPr>
              <a:t>Искусственный</a:t>
            </a:r>
            <a:endParaRPr lang="en-US" sz="1500" dirty="0">
              <a:solidFill>
                <a:srgbClr val="2455A5"/>
              </a:solidFill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2455A5"/>
                </a:solidFill>
              </a:rPr>
              <a:t>интеллект</a:t>
            </a:r>
            <a:endParaRPr lang="en-US" sz="1500" dirty="0">
              <a:solidFill>
                <a:srgbClr val="2455A5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411480" y="292608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Машинное обучение, нейросети и их применение в образовании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0" y="1325880"/>
            <a:ext cx="2743200" cy="3291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00400" y="1325880"/>
            <a:ext cx="2743200" cy="73152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0" y="146304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💻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3200400" y="219456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55A5"/>
                </a:solidFill>
              </a:rPr>
              <a:t>Цифровые</a:t>
            </a:r>
            <a:endParaRPr lang="en-US" sz="1500" dirty="0">
              <a:solidFill>
                <a:srgbClr val="2455A5"/>
              </a:solidFill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2455A5"/>
                </a:solidFill>
              </a:rPr>
              <a:t>технологии</a:t>
            </a:r>
            <a:endParaRPr lang="en-US" sz="1500" dirty="0">
              <a:solidFill>
                <a:srgbClr val="2455A5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3337560" y="292608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Программирование, разработка образовательных платформ и e-learning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26480" y="1325880"/>
            <a:ext cx="2743200" cy="3291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26480" y="1325880"/>
            <a:ext cx="2743200" cy="73152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26480" y="146304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🎓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126480" y="219456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55A5"/>
                </a:solidFill>
              </a:rPr>
              <a:t>Педагогика</a:t>
            </a:r>
            <a:endParaRPr lang="en-US" sz="1500" dirty="0">
              <a:solidFill>
                <a:srgbClr val="2455A5"/>
              </a:solidFill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2455A5"/>
                </a:solidFill>
              </a:rPr>
              <a:t>будущего</a:t>
            </a:r>
            <a:endParaRPr lang="en-US" sz="1500" dirty="0">
              <a:solidFill>
                <a:srgbClr val="2455A5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6263640" y="292608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Методика преподавания информатики и ИИ в школах и вузах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455A5"/>
                </a:solidFill>
              </a:rPr>
              <a:t>Срок: 4 года · Форма: очно · Диплом бакалавра РФ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0">
            <a:extLst>
              <a:ext uri="{FF2B5EF4-FFF2-40B4-BE49-F238E27FC236}">
                <a16:creationId xmlns:a16="http://schemas.microsoft.com/office/drawing/2014/main" id="{2D05F4BC-B76D-D175-FF7E-E32718499E03}"/>
              </a:ext>
            </a:extLst>
          </p:cNvPr>
          <p:cNvSpPr/>
          <p:nvPr/>
        </p:nvSpPr>
        <p:spPr>
          <a:xfrm>
            <a:off x="2512" y="121417"/>
            <a:ext cx="9144000" cy="5243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44.03.04 · Что ты будешь изучать?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1097280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455A5"/>
                </a:solidFill>
              </a:rPr>
              <a:t>Программа сочетает педагогику, программирование и технологии ИИ</a:t>
            </a:r>
            <a:endParaRPr lang="en-US" sz="1300" dirty="0">
              <a:solidFill>
                <a:srgbClr val="2455A5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6002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455A5"/>
                </a:solidFill>
              </a:rPr>
              <a:t>Ключевые дисциплины:</a:t>
            </a:r>
            <a:endParaRPr lang="en-US" sz="1300" dirty="0">
              <a:solidFill>
                <a:srgbClr val="2455A5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3931920" cy="530352"/>
          </a:xfrm>
          <a:prstGeom prst="rect">
            <a:avLst/>
          </a:prstGeom>
          <a:solidFill>
            <a:srgbClr val="FFFFFF"/>
          </a:solidFill>
          <a:ln w="19050">
            <a:solidFill>
              <a:srgbClr val="2455A5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2057400"/>
            <a:ext cx="109728" cy="530352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2057400"/>
            <a:ext cx="3657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🖥  Основы программирования (Python, JavaScript)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715768"/>
            <a:ext cx="3931920" cy="530352"/>
          </a:xfrm>
          <a:prstGeom prst="rect">
            <a:avLst/>
          </a:prstGeom>
          <a:solidFill>
            <a:srgbClr val="FFFFFF"/>
          </a:solidFill>
          <a:ln w="19050">
            <a:solidFill>
              <a:srgbClr val="2455A5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2715768"/>
            <a:ext cx="109728" cy="530352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715768"/>
            <a:ext cx="3657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🤖  Машинное обучение и нейросети в образовании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374136"/>
            <a:ext cx="3931920" cy="530352"/>
          </a:xfrm>
          <a:prstGeom prst="rect">
            <a:avLst/>
          </a:prstGeom>
          <a:solidFill>
            <a:schemeClr val="bg1"/>
          </a:solidFill>
          <a:ln w="19050">
            <a:solidFill>
              <a:srgbClr val="2455A5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3374136"/>
            <a:ext cx="109728" cy="530352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374136"/>
            <a:ext cx="3657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📊  Анализ данных и образовательная аналитика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4032504"/>
            <a:ext cx="3931920" cy="530352"/>
          </a:xfrm>
          <a:prstGeom prst="rect">
            <a:avLst/>
          </a:prstGeom>
          <a:solidFill>
            <a:srgbClr val="FFFFFF"/>
          </a:solidFill>
          <a:ln w="19050">
            <a:solidFill>
              <a:srgbClr val="2455A5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" y="4032504"/>
            <a:ext cx="109728" cy="530352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4032504"/>
            <a:ext cx="3657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🎮  Геймификация и интерактивные технологии обучения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846320" y="1600200"/>
            <a:ext cx="4023360" cy="329184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37760" y="173736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💼 Карьера выпускника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029200" y="224028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🏫 Учитель информатики / ИИ в школе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029200" y="27432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🏛  Методист по цифровым технологиям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029200" y="32461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🤖 ИИ-тренер и консультант в EdTech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029200" y="374904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📱 Разработчик образовательных приложений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5029200" y="42519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🔬 Исследователь в области цифрового образования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117"/>
          </a:solidFill>
          <a:ln w="12700">
            <a:solidFill>
              <a:srgbClr val="0D11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914400"/>
            <a:ext cx="3657600" cy="3657600"/>
          </a:xfrm>
          <a:prstGeom prst="ellipse">
            <a:avLst/>
          </a:prstGeom>
          <a:solidFill>
            <a:srgbClr val="1F6FEB">
              <a:alpha val="18000"/>
            </a:srgbClr>
          </a:solidFill>
          <a:ln w="12700">
            <a:solidFill>
              <a:srgbClr val="1F6FEB">
                <a:alpha val="18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58A6FF"/>
                </a:solidFill>
              </a:rPr>
              <a:t>ИИ-технологии, которые ты освоишь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82296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9E8F5"/>
                </a:solidFill>
              </a:rPr>
              <a:t>Актуальные инструменты для учителя цифровой эпохи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4114800" cy="1508760"/>
          </a:xfrm>
          <a:prstGeom prst="rect">
            <a:avLst/>
          </a:prstGeom>
          <a:solidFill>
            <a:srgbClr val="FFFFFF">
              <a:alpha val="85000"/>
            </a:srgbClr>
          </a:solidFill>
          <a:ln w="19050">
            <a:solidFill>
              <a:srgbClr val="1F6F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600200"/>
            <a:ext cx="685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🧠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188720" y="15087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8A6FF"/>
                </a:solidFill>
              </a:rPr>
              <a:t>ChatGPT / LLM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88720" y="1965960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Применение больших языковых моделей в учебном процессе</a:t>
            </a:r>
          </a:p>
        </p:txBody>
      </p:sp>
      <p:sp>
        <p:nvSpPr>
          <p:cNvPr id="10" name="Shape 8"/>
          <p:cNvSpPr/>
          <p:nvPr/>
        </p:nvSpPr>
        <p:spPr>
          <a:xfrm>
            <a:off x="4754880" y="1417320"/>
            <a:ext cx="4114800" cy="1508760"/>
          </a:xfrm>
          <a:prstGeom prst="rect">
            <a:avLst/>
          </a:prstGeom>
          <a:solidFill>
            <a:srgbClr val="FFFFFF">
              <a:alpha val="85000"/>
            </a:srgbClr>
          </a:solidFill>
          <a:ln w="19050">
            <a:solidFill>
              <a:srgbClr val="1F6F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46320" y="1600200"/>
            <a:ext cx="685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📊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5577840" y="15087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8A6FF"/>
                </a:solidFill>
              </a:rPr>
              <a:t>Data Analytics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577840" y="1965960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Анализ успеваемости, прогнозирование учебных результатов</a:t>
            </a:r>
          </a:p>
        </p:txBody>
      </p:sp>
      <p:sp>
        <p:nvSpPr>
          <p:cNvPr id="14" name="Shape 12"/>
          <p:cNvSpPr/>
          <p:nvPr/>
        </p:nvSpPr>
        <p:spPr>
          <a:xfrm>
            <a:off x="365760" y="3108960"/>
            <a:ext cx="4114800" cy="1508760"/>
          </a:xfrm>
          <a:prstGeom prst="rect">
            <a:avLst/>
          </a:prstGeom>
          <a:solidFill>
            <a:srgbClr val="FFFFFF">
              <a:alpha val="85000"/>
            </a:srgbClr>
          </a:solidFill>
          <a:ln w="19050">
            <a:solidFill>
              <a:srgbClr val="1F6F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291840"/>
            <a:ext cx="685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🎨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1188720" y="320040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8A6FF"/>
                </a:solidFill>
              </a:rPr>
              <a:t>Генеративный ИИ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8720" y="3657600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Создание учебных материалов с помощью ИИ-инструментов</a:t>
            </a:r>
          </a:p>
        </p:txBody>
      </p:sp>
      <p:sp>
        <p:nvSpPr>
          <p:cNvPr id="18" name="Shape 16"/>
          <p:cNvSpPr/>
          <p:nvPr/>
        </p:nvSpPr>
        <p:spPr>
          <a:xfrm>
            <a:off x="4754880" y="3108960"/>
            <a:ext cx="4114800" cy="1508760"/>
          </a:xfrm>
          <a:prstGeom prst="rect">
            <a:avLst/>
          </a:prstGeom>
          <a:solidFill>
            <a:srgbClr val="FFFFFF">
              <a:alpha val="85000"/>
            </a:srgbClr>
          </a:solidFill>
          <a:ln w="19050">
            <a:solidFill>
              <a:srgbClr val="1F6F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46320" y="3291840"/>
            <a:ext cx="685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🕹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5577840" y="320040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8A6FF"/>
                </a:solidFill>
              </a:rPr>
              <a:t>EdTech платформы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577840" y="3657600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Moodle, Kahoot, Coursera — разработка и администрирование</a:t>
            </a:r>
          </a:p>
        </p:txBody>
      </p:sp>
      <p:sp>
        <p:nvSpPr>
          <p:cNvPr id="22" name="Text 20"/>
          <p:cNvSpPr/>
          <p:nvPr/>
        </p:nvSpPr>
        <p:spPr>
          <a:xfrm>
            <a:off x="365760" y="4800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8A6FF"/>
                </a:solidFill>
              </a:rPr>
              <a:t>Срок: 4 года · Диплом: Бакалавр по направлению 44.03.04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455A4"/>
          </a:solidFill>
          <a:ln w="12700">
            <a:solidFill>
              <a:srgbClr val="2455A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Наши преподаватели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234440"/>
            <a:ext cx="27432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8F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13258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🎓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134416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6C"/>
                </a:solidFill>
              </a:rPr>
              <a:t>Высокая квалификация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65760" y="182880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A8A"/>
                </a:solidFill>
              </a:rPr>
              <a:t>Почётные работники высшего проф. образования, доктора и кандидаты наук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0" y="1234440"/>
            <a:ext cx="27432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8F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00400" y="13258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🏛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794760" y="134416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6C"/>
                </a:solidFill>
              </a:rPr>
              <a:t>Петербургская школа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91840" y="182880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A8A"/>
                </a:solidFill>
              </a:rPr>
              <a:t>Ведущие преподаватели РГПУ им. Герцена — одного из старейших вузов России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1234440"/>
            <a:ext cx="27432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8F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126480" y="13258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🇺🇿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720840" y="134416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6C"/>
                </a:solidFill>
              </a:rPr>
              <a:t>Местные эксперты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17920" y="182880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A8A"/>
                </a:solidFill>
              </a:rPr>
              <a:t>2 доктора наук и 4 кандидата наук из Узбекистана в штате филиала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3063240"/>
            <a:ext cx="27432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8F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74320" y="31546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🔬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68680" y="317296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6C"/>
                </a:solidFill>
              </a:rPr>
              <a:t>Практическая подготовка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760" y="365760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A8A"/>
                </a:solidFill>
              </a:rPr>
              <a:t>Педагогические практики в лучших школах и садах Ташкента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00400" y="3063240"/>
            <a:ext cx="27432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8F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200400" y="31546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💻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3794760" y="317296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6C"/>
                </a:solidFill>
              </a:rPr>
              <a:t>Современные методы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91840" y="365760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A8A"/>
                </a:solidFill>
              </a:rPr>
              <a:t>E-learning, интерактивные занятия, проектная работа, арт-технологии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126480" y="3063240"/>
            <a:ext cx="27432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8F5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126480" y="31546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✈️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720840" y="317296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6C"/>
                </a:solidFill>
              </a:rPr>
              <a:t>Стажировки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217920" y="365760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A8A"/>
                </a:solidFill>
              </a:rPr>
              <a:t>Возможности для стажировок на базе головного университета в Санкт-Петербурге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0533"/>
          </a:solidFill>
          <a:ln w="12700">
            <a:solidFill>
              <a:srgbClr val="1A05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0" y="3657600"/>
            <a:ext cx="3200400" cy="3200400"/>
          </a:xfrm>
          <a:prstGeom prst="ellipse">
            <a:avLst/>
          </a:prstGeom>
          <a:solidFill>
            <a:srgbClr val="6D28D9">
              <a:alpha val="25000"/>
            </a:srgbClr>
          </a:solidFill>
          <a:ln w="12700">
            <a:solidFill>
              <a:srgbClr val="6D28D9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7C3AED">
              <a:alpha val="20000"/>
            </a:srgbClr>
          </a:solidFill>
          <a:ln w="12700">
            <a:solidFill>
              <a:srgbClr val="7C3AED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8288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Студенческая жизнь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365760" y="100584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1887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🏆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45720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Олимпиады и конкурсы</a:t>
            </a:r>
          </a:p>
        </p:txBody>
      </p:sp>
      <p:sp>
        <p:nvSpPr>
          <p:cNvPr id="9" name="Shape 7"/>
          <p:cNvSpPr/>
          <p:nvPr/>
        </p:nvSpPr>
        <p:spPr>
          <a:xfrm>
            <a:off x="2514600" y="100584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14600" y="11887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🤝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60604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Волонтёрские проекты</a:t>
            </a:r>
          </a:p>
        </p:txBody>
      </p:sp>
      <p:sp>
        <p:nvSpPr>
          <p:cNvPr id="12" name="Shape 10"/>
          <p:cNvSpPr/>
          <p:nvPr/>
        </p:nvSpPr>
        <p:spPr>
          <a:xfrm>
            <a:off x="4663440" y="100584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63440" y="11887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🎭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75488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Культурные мероприятия</a:t>
            </a:r>
          </a:p>
        </p:txBody>
      </p:sp>
      <p:sp>
        <p:nvSpPr>
          <p:cNvPr id="15" name="Shape 13"/>
          <p:cNvSpPr/>
          <p:nvPr/>
        </p:nvSpPr>
        <p:spPr>
          <a:xfrm>
            <a:off x="6812280" y="100584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12280" y="11887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🏒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903720" y="19202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/>
              <a:t>Спортивные секции</a:t>
            </a:r>
          </a:p>
        </p:txBody>
      </p:sp>
      <p:sp>
        <p:nvSpPr>
          <p:cNvPr id="18" name="Shape 16"/>
          <p:cNvSpPr/>
          <p:nvPr/>
        </p:nvSpPr>
        <p:spPr>
          <a:xfrm>
            <a:off x="365760" y="292608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31089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🔬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457200" y="38404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Научные конференции</a:t>
            </a:r>
          </a:p>
        </p:txBody>
      </p:sp>
      <p:sp>
        <p:nvSpPr>
          <p:cNvPr id="21" name="Shape 19"/>
          <p:cNvSpPr/>
          <p:nvPr/>
        </p:nvSpPr>
        <p:spPr>
          <a:xfrm>
            <a:off x="2514600" y="292608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14600" y="31089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🌍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2606040" y="38404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 err="1"/>
              <a:t>Международный</a:t>
            </a:r>
            <a:r>
              <a:rPr lang="en-US" sz="1100" dirty="0"/>
              <a:t> </a:t>
            </a:r>
            <a:r>
              <a:rPr lang="en-US" sz="1100" dirty="0" err="1"/>
              <a:t>обмен</a:t>
            </a:r>
            <a:r>
              <a:rPr lang="ru-RU" sz="1100" dirty="0"/>
              <a:t> опыта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292608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63440" y="31089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🎨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4754880" y="38404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/>
              <a:t>Творческие студии</a:t>
            </a:r>
          </a:p>
        </p:txBody>
      </p:sp>
      <p:sp>
        <p:nvSpPr>
          <p:cNvPr id="27" name="Shape 25"/>
          <p:cNvSpPr/>
          <p:nvPr/>
        </p:nvSpPr>
        <p:spPr>
          <a:xfrm>
            <a:off x="6812280" y="2926080"/>
            <a:ext cx="2011680" cy="1645920"/>
          </a:xfrm>
          <a:prstGeom prst="rect">
            <a:avLst/>
          </a:prstGeom>
          <a:solidFill>
            <a:schemeClr val="accent5">
              <a:lumMod val="20000"/>
              <a:lumOff val="80000"/>
              <a:alpha val="85000"/>
            </a:scheme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12280" y="310896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💬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6903720" y="38404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/>
              <a:t>Разговорные клубы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455A5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Практики и стажировки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188720"/>
            <a:ext cx="4206240" cy="1600200"/>
          </a:xfrm>
          <a:prstGeom prst="rect">
            <a:avLst/>
          </a:prstGeom>
          <a:solidFill>
            <a:srgbClr val="FFFFFF"/>
          </a:solidFill>
          <a:ln w="19050">
            <a:solidFill>
              <a:srgbClr val="D9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3258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🏫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097280" y="1280160"/>
            <a:ext cx="45720" cy="137160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12801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C"/>
                </a:solidFill>
              </a:rPr>
              <a:t>Педагогическая практика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34440" y="1737360"/>
            <a:ext cx="3154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A8A"/>
                </a:solidFill>
              </a:rPr>
              <a:t>Практика в государственных и частных школах, детских садах Ташкента. Реальный опыт работы с детьми с 1-го курса.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709160" y="1188720"/>
            <a:ext cx="4206240" cy="1600200"/>
          </a:xfrm>
          <a:prstGeom prst="rect">
            <a:avLst/>
          </a:prstGeom>
          <a:solidFill>
            <a:srgbClr val="FFFFFF"/>
          </a:solidFill>
          <a:ln w="19050">
            <a:solidFill>
              <a:srgbClr val="D9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00600" y="13258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🌉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532120" y="1280160"/>
            <a:ext cx="45720" cy="137160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69280" y="12801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C"/>
                </a:solidFill>
              </a:rPr>
              <a:t>Стажировки в Петербурге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669280" y="1737360"/>
            <a:ext cx="3154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A8A"/>
                </a:solidFill>
              </a:rPr>
              <a:t>Лучшие студенты получают возможность пройти стажировку в головном университете в Санкт-Петербурге.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74320" y="3017520"/>
            <a:ext cx="4206240" cy="1600200"/>
          </a:xfrm>
          <a:prstGeom prst="rect">
            <a:avLst/>
          </a:prstGeom>
          <a:solidFill>
            <a:srgbClr val="FFFFFF"/>
          </a:solidFill>
          <a:ln w="19050">
            <a:solidFill>
              <a:srgbClr val="D9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31546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🔬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1097280" y="3108960"/>
            <a:ext cx="45720" cy="137160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34440" y="31089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C"/>
                </a:solidFill>
              </a:rPr>
              <a:t>Производственная практика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234440" y="3566160"/>
            <a:ext cx="3154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A8A"/>
                </a:solidFill>
              </a:rPr>
              <a:t>Психолого-педагогическая диагностика, коррекционная работа в реальных учреждениях Узбекистана.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709160" y="3017520"/>
            <a:ext cx="4206240" cy="1600200"/>
          </a:xfrm>
          <a:prstGeom prst="rect">
            <a:avLst/>
          </a:prstGeom>
          <a:solidFill>
            <a:srgbClr val="FFFFFF"/>
          </a:solidFill>
          <a:ln w="19050">
            <a:solidFill>
              <a:srgbClr val="D9E8F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800600" y="31546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🌐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5532120" y="3108960"/>
            <a:ext cx="45720" cy="137160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669280" y="31089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6C"/>
                </a:solidFill>
              </a:rPr>
              <a:t>Международное партнёрство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669280" y="3566160"/>
            <a:ext cx="3154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A8A"/>
                </a:solidFill>
              </a:rPr>
              <a:t>Совместные программы с образовательными организациями России и стран СНГ.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55A5"/>
          </a:solidFill>
          <a:ln w="12700">
            <a:solidFill>
              <a:srgbClr val="1B3A0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-274320"/>
            <a:ext cx="3200400" cy="3200400"/>
          </a:xfrm>
          <a:prstGeom prst="ellipse">
            <a:avLst/>
          </a:prstGeom>
          <a:solidFill>
            <a:srgbClr val="3D7A20">
              <a:alpha val="25000"/>
            </a:srgbClr>
          </a:solidFill>
          <a:ln w="12700">
            <a:solidFill>
              <a:srgbClr val="3D7A20">
                <a:alpha val="2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Диплом государственного образца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8229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</a:rPr>
              <a:t>Российский диплом — ценится во всём мире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463040"/>
            <a:ext cx="4114800" cy="1508760"/>
          </a:xfrm>
          <a:prstGeom prst="rect">
            <a:avLst/>
          </a:prstGeom>
          <a:solidFill>
            <a:srgbClr val="FFFFFF">
              <a:alpha val="88000"/>
            </a:srgb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6916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🇷🇺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88720" y="155448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/>
              <a:t>Российский диплом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96596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/>
              <a:t>Диплом бакалавра РГПУ им. А.И. Герцена — государственного образца Российской Федерации</a:t>
            </a:r>
          </a:p>
        </p:txBody>
      </p:sp>
      <p:sp>
        <p:nvSpPr>
          <p:cNvPr id="10" name="Shape 8"/>
          <p:cNvSpPr/>
          <p:nvPr/>
        </p:nvSpPr>
        <p:spPr>
          <a:xfrm>
            <a:off x="4754880" y="1463040"/>
            <a:ext cx="4114800" cy="1508760"/>
          </a:xfrm>
          <a:prstGeom prst="rect">
            <a:avLst/>
          </a:prstGeom>
          <a:solidFill>
            <a:srgbClr val="FFFFFF">
              <a:alpha val="88000"/>
            </a:srgb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46320" y="16916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🌍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577840" y="155448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/>
              <a:t>Международное признание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577840" y="196596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/>
              <a:t>Диплом признаётся в России, странах СНГ и многих других государствах мира</a:t>
            </a:r>
          </a:p>
        </p:txBody>
      </p:sp>
      <p:sp>
        <p:nvSpPr>
          <p:cNvPr id="14" name="Shape 12"/>
          <p:cNvSpPr/>
          <p:nvPr/>
        </p:nvSpPr>
        <p:spPr>
          <a:xfrm>
            <a:off x="365760" y="3154680"/>
            <a:ext cx="4114800" cy="1508760"/>
          </a:xfrm>
          <a:prstGeom prst="rect">
            <a:avLst/>
          </a:prstGeom>
          <a:solidFill>
            <a:srgbClr val="FFFFFF">
              <a:alpha val="88000"/>
            </a:srgb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383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🇺🇿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188720" y="32461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/>
              <a:t>Признание в Узбекистане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65760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70C0"/>
                </a:solidFill>
              </a:rPr>
              <a:t>Полное признание диплома в системе образования Республики Узбекистан</a:t>
            </a:r>
          </a:p>
        </p:txBody>
      </p:sp>
      <p:sp>
        <p:nvSpPr>
          <p:cNvPr id="18" name="Shape 16"/>
          <p:cNvSpPr/>
          <p:nvPr/>
        </p:nvSpPr>
        <p:spPr>
          <a:xfrm>
            <a:off x="4780820" y="3154680"/>
            <a:ext cx="4114800" cy="1508760"/>
          </a:xfrm>
          <a:prstGeom prst="rect">
            <a:avLst/>
          </a:prstGeom>
          <a:solidFill>
            <a:srgbClr val="FFFFFF">
              <a:alpha val="88000"/>
            </a:srgbClr>
          </a:solidFill>
          <a:ln w="19050">
            <a:solidFill>
              <a:srgbClr val="2455A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46320" y="3383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📈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5577840" y="32461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/>
              <a:t>Карьерный рост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577840" y="365760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70C0"/>
                </a:solidFill>
              </a:rPr>
              <a:t>Выпускники востребованы в государственных и частных образовательных </a:t>
            </a:r>
            <a:r>
              <a:rPr lang="en-US" sz="1050" dirty="0">
                <a:solidFill>
                  <a:srgbClr val="D9E8F5"/>
                </a:solidFill>
              </a:rPr>
              <a:t>учреждениях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772400" y="914400"/>
            <a:ext cx="2743200" cy="2743200"/>
          </a:xfrm>
          <a:prstGeom prst="ellipse">
            <a:avLst/>
          </a:prstGeom>
          <a:solidFill>
            <a:srgbClr val="4A90D9">
              <a:alpha val="15000"/>
            </a:srgbClr>
          </a:solidFill>
          <a:ln w="12700">
            <a:solidFill>
              <a:srgbClr val="4A90D9">
                <a:alpha val="1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371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</a:rPr>
              <a:t>Почему Герцен в Ташкенте?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9728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🏆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365760" y="170992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/>
              <a:t>Старейший педагогический</a:t>
            </a:r>
          </a:p>
          <a:p>
            <a:pPr marL="0" indent="0" algn="ctr">
              <a:buNone/>
            </a:pPr>
            <a:r>
              <a:rPr lang="en-US" sz="1050" dirty="0"/>
              <a:t>университет России (с 1797 г.)</a:t>
            </a:r>
          </a:p>
        </p:txBody>
      </p:sp>
      <p:sp>
        <p:nvSpPr>
          <p:cNvPr id="8" name="Shape 6"/>
          <p:cNvSpPr/>
          <p:nvPr/>
        </p:nvSpPr>
        <p:spPr>
          <a:xfrm>
            <a:off x="2441448" y="96012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41448" y="109728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📜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532888" y="170992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/>
              <a:t>Диплом государственного</a:t>
            </a:r>
          </a:p>
          <a:p>
            <a:pPr marL="0" indent="0" algn="ctr">
              <a:buNone/>
            </a:pPr>
            <a:r>
              <a:rPr lang="en-US" sz="1050" dirty="0"/>
              <a:t>образца РФ</a:t>
            </a:r>
          </a:p>
        </p:txBody>
      </p:sp>
      <p:sp>
        <p:nvSpPr>
          <p:cNvPr id="11" name="Shape 9"/>
          <p:cNvSpPr/>
          <p:nvPr/>
        </p:nvSpPr>
        <p:spPr>
          <a:xfrm>
            <a:off x="4608576" y="96012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08576" y="109728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🇺🇿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700016" y="170992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/>
              <a:t>Обучение в Ташкенте —</a:t>
            </a:r>
          </a:p>
          <a:p>
            <a:pPr marL="0" indent="0" algn="ctr">
              <a:buNone/>
            </a:pPr>
            <a:r>
              <a:rPr lang="en-US" sz="1050" dirty="0"/>
              <a:t>не нужно уезжать из Узбекистана</a:t>
            </a:r>
          </a:p>
        </p:txBody>
      </p:sp>
      <p:sp>
        <p:nvSpPr>
          <p:cNvPr id="14" name="Shape 12"/>
          <p:cNvSpPr/>
          <p:nvPr/>
        </p:nvSpPr>
        <p:spPr>
          <a:xfrm>
            <a:off x="6775704" y="96012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775704" y="109728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💰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867144" y="170992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050" dirty="0"/>
              <a:t>бюджетные места</a:t>
            </a:r>
          </a:p>
          <a:p>
            <a:pPr algn="ctr"/>
            <a:r>
              <a:rPr lang="ru-RU" sz="1050" dirty="0"/>
              <a:t>за счёт государства</a:t>
            </a:r>
          </a:p>
        </p:txBody>
      </p:sp>
      <p:sp>
        <p:nvSpPr>
          <p:cNvPr id="17" name="Shape 15"/>
          <p:cNvSpPr/>
          <p:nvPr/>
        </p:nvSpPr>
        <p:spPr>
          <a:xfrm>
            <a:off x="274320" y="292608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6324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👨‍🏫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365760" y="367588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/>
              <a:t>Преподаватели из Петербурга</a:t>
            </a:r>
          </a:p>
          <a:p>
            <a:pPr marL="0" indent="0" algn="ctr">
              <a:buNone/>
            </a:pPr>
            <a:r>
              <a:rPr lang="en-US" sz="1050" dirty="0"/>
              <a:t>и лучшие местные педагоги</a:t>
            </a:r>
          </a:p>
        </p:txBody>
      </p:sp>
      <p:sp>
        <p:nvSpPr>
          <p:cNvPr id="20" name="Shape 18"/>
          <p:cNvSpPr/>
          <p:nvPr/>
        </p:nvSpPr>
        <p:spPr>
          <a:xfrm>
            <a:off x="2441448" y="292608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441448" y="306324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🤖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2532888" y="367588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/>
              <a:t>Новое направление:</a:t>
            </a:r>
          </a:p>
          <a:p>
            <a:pPr marL="0" indent="0" algn="ctr">
              <a:buNone/>
            </a:pPr>
            <a:r>
              <a:rPr lang="en-US" sz="1050" dirty="0"/>
              <a:t>Информатика и ИИ в образовании</a:t>
            </a:r>
          </a:p>
        </p:txBody>
      </p:sp>
      <p:sp>
        <p:nvSpPr>
          <p:cNvPr id="23" name="Shape 21"/>
          <p:cNvSpPr/>
          <p:nvPr/>
        </p:nvSpPr>
        <p:spPr>
          <a:xfrm>
            <a:off x="4608576" y="292608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608576" y="306324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✈️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4700016" y="367588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/>
              <a:t>Стажировки в</a:t>
            </a:r>
          </a:p>
          <a:p>
            <a:pPr marL="0" indent="0" algn="ctr">
              <a:buNone/>
            </a:pPr>
            <a:r>
              <a:rPr lang="en-US" sz="1050" dirty="0"/>
              <a:t>Санкт-Петербурге</a:t>
            </a:r>
          </a:p>
        </p:txBody>
      </p:sp>
      <p:sp>
        <p:nvSpPr>
          <p:cNvPr id="26" name="Shape 24"/>
          <p:cNvSpPr/>
          <p:nvPr/>
        </p:nvSpPr>
        <p:spPr>
          <a:xfrm>
            <a:off x="6775704" y="2926080"/>
            <a:ext cx="2011680" cy="173736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75704" y="306324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💼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6867144" y="3675888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/>
              <a:t>Высокая востребованность</a:t>
            </a:r>
          </a:p>
          <a:p>
            <a:pPr marL="0" indent="0" algn="ctr">
              <a:buNone/>
            </a:pPr>
            <a:r>
              <a:rPr lang="en-US" sz="1050" dirty="0"/>
              <a:t>выпускников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6C"/>
          </a:solidFill>
          <a:ln w="12700">
            <a:solidFill>
              <a:srgbClr val="1A3A6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Карьерные перспективы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283464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2455A4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143000"/>
            <a:ext cx="2834640" cy="594360"/>
          </a:xfrm>
          <a:prstGeom prst="rect">
            <a:avLst/>
          </a:prstGeom>
          <a:solidFill>
            <a:srgbClr val="2455A4"/>
          </a:solidFill>
          <a:ln w="12700">
            <a:solidFill>
              <a:srgbClr val="2455A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1430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Педагогика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57200" y="1920240"/>
            <a:ext cx="182880" cy="182880"/>
          </a:xfrm>
          <a:prstGeom prst="ellipse">
            <a:avLst/>
          </a:prstGeom>
          <a:solidFill>
            <a:srgbClr val="2455A4"/>
          </a:solidFill>
          <a:ln w="12700">
            <a:solidFill>
              <a:srgbClr val="2455A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8745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Учитель начальных классов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606040"/>
            <a:ext cx="182880" cy="182880"/>
          </a:xfrm>
          <a:prstGeom prst="ellipse">
            <a:avLst/>
          </a:prstGeom>
          <a:solidFill>
            <a:srgbClr val="2455A4"/>
          </a:solidFill>
          <a:ln w="12700">
            <a:solidFill>
              <a:srgbClr val="2455A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25603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Воспитатель детского сада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291840"/>
            <a:ext cx="182880" cy="182880"/>
          </a:xfrm>
          <a:prstGeom prst="ellipse">
            <a:avLst/>
          </a:prstGeom>
          <a:solidFill>
            <a:srgbClr val="2455A4"/>
          </a:solidFill>
          <a:ln w="12700">
            <a:solidFill>
              <a:srgbClr val="2455A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32461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Педагог доп. образования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977640"/>
            <a:ext cx="182880" cy="182880"/>
          </a:xfrm>
          <a:prstGeom prst="ellipse">
            <a:avLst/>
          </a:prstGeom>
          <a:solidFill>
            <a:srgbClr val="2455A4"/>
          </a:solidFill>
          <a:ln w="12700">
            <a:solidFill>
              <a:srgbClr val="2455A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9319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Методист образования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200400" y="1143000"/>
            <a:ext cx="283464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2455A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200400" y="1143000"/>
            <a:ext cx="2834640" cy="59436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00400" y="11430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Информатика и ИИ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3383280" y="19202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0" y="18745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Учитель информатики / ИИ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383280" y="26060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0" y="25603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ИИ-консультант в EdTech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383280" y="32918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0" y="32461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Разработчик edu-приложений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383280" y="39776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0" y="39319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Аналитик образоват. данных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26480" y="1143000"/>
            <a:ext cx="283464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2455A5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126480" y="1143000"/>
            <a:ext cx="2834640" cy="594360"/>
          </a:xfrm>
          <a:prstGeom prst="rect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126480" y="11430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Цифровое будущее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6309360" y="19202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0" y="18745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Методист по e-learning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09360" y="26060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25603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IT-менеджер в образовании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309360" y="32918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0" y="32461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Исследователь EdTech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09360" y="3977640"/>
            <a:ext cx="182880" cy="182880"/>
          </a:xfrm>
          <a:prstGeom prst="ellipse">
            <a:avLst/>
          </a:prstGeom>
          <a:solidFill>
            <a:srgbClr val="2455A5"/>
          </a:solidFill>
          <a:ln w="12700">
            <a:solidFill>
              <a:srgbClr val="2455A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0" y="3931920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Тренер по цифровым навыкам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274320" y="480060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2455A5"/>
                </a:solidFill>
              </a:rPr>
              <a:t>Специалисты в области ИИ и цифрового образования — самые востребованные в Узбекистане!</a:t>
            </a:r>
            <a:endParaRPr lang="en-US" sz="1100" dirty="0">
              <a:solidFill>
                <a:srgbClr val="2455A5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55A5"/>
          </a:solidFill>
          <a:ln w="12700">
            <a:solidFill>
              <a:srgbClr val="2D1B6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0" y="4114800"/>
            <a:ext cx="2743200" cy="2743200"/>
          </a:xfrm>
          <a:prstGeom prst="ellipse">
            <a:avLst/>
          </a:prstGeom>
          <a:solidFill>
            <a:srgbClr val="4C1D95">
              <a:alpha val="20000"/>
            </a:srgbClr>
          </a:solidFill>
          <a:ln w="12700">
            <a:solidFill>
              <a:srgbClr val="4C1D95">
                <a:alpha val="2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8288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</a:rPr>
              <a:t>Говорят о нас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960120"/>
            <a:ext cx="8412480" cy="118872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0058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455A5"/>
                </a:solidFill>
              </a:rPr>
              <a:t>❝</a:t>
            </a:r>
          </a:p>
        </p:txBody>
      </p:sp>
      <p:sp>
        <p:nvSpPr>
          <p:cNvPr id="7" name="Text 5"/>
          <p:cNvSpPr/>
          <p:nvPr/>
        </p:nvSpPr>
        <p:spPr>
          <a:xfrm>
            <a:off x="1005840" y="1033272"/>
            <a:ext cx="7132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Обучение в филиале Герцена дало мне всё необходимое для работы учителем. Преподаватели профессиональны и всегда готовы помочь.</a:t>
            </a:r>
            <a:endParaRPr lang="en-US" sz="1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1005840" y="1783080"/>
            <a:ext cx="7132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455A5"/>
                </a:solidFill>
              </a:rPr>
              <a:t>— Студентка, 3 курс</a:t>
            </a:r>
          </a:p>
        </p:txBody>
      </p:sp>
      <p:sp>
        <p:nvSpPr>
          <p:cNvPr id="9" name="Shape 7"/>
          <p:cNvSpPr/>
          <p:nvPr/>
        </p:nvSpPr>
        <p:spPr>
          <a:xfrm>
            <a:off x="365760" y="2331720"/>
            <a:ext cx="8412480" cy="118872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2377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455A5"/>
                </a:solidFill>
              </a:rPr>
              <a:t>❝</a:t>
            </a:r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7132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/>
              <a:t>Российский диплом открыл мне двери в лучшие школы Ташкента. Работодатели сразу обращают внимание на РГПУ им. Герцена.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1005840" y="3154680"/>
            <a:ext cx="7132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455A5"/>
                </a:solidFill>
              </a:rPr>
              <a:t>— Выпускница, учитель нач. классов</a:t>
            </a:r>
          </a:p>
        </p:txBody>
      </p:sp>
      <p:sp>
        <p:nvSpPr>
          <p:cNvPr id="13" name="Shape 11"/>
          <p:cNvSpPr/>
          <p:nvPr/>
        </p:nvSpPr>
        <p:spPr>
          <a:xfrm>
            <a:off x="365760" y="3703320"/>
            <a:ext cx="8412480" cy="118872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37490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455A5"/>
                </a:solidFill>
              </a:rPr>
              <a:t>❝</a:t>
            </a:r>
          </a:p>
        </p:txBody>
      </p:sp>
      <p:sp>
        <p:nvSpPr>
          <p:cNvPr id="15" name="Text 13"/>
          <p:cNvSpPr/>
          <p:nvPr/>
        </p:nvSpPr>
        <p:spPr>
          <a:xfrm>
            <a:off x="1005840" y="3776472"/>
            <a:ext cx="7132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Практика в ташкентских школах с реальными ИИ-инструментами — это уникальный опыт, которого нет нигде больше в Узбекистане.</a:t>
            </a:r>
            <a:endParaRPr lang="en-US" sz="1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05840" y="4526280"/>
            <a:ext cx="7132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455A5"/>
                </a:solidFill>
              </a:rPr>
              <a:t>— Студент, направление Информатика и ИИ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457200" y="-457200"/>
            <a:ext cx="3200400" cy="3200400"/>
          </a:xfrm>
          <a:prstGeom prst="ellipse">
            <a:avLst/>
          </a:prstGeom>
          <a:solidFill>
            <a:srgbClr val="2455A4">
              <a:alpha val="22000"/>
            </a:srgbClr>
          </a:solidFill>
          <a:ln w="12700">
            <a:solidFill>
              <a:srgbClr val="2455A4">
                <a:alpha val="2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3200400"/>
            <a:ext cx="3200400" cy="3200400"/>
          </a:xfrm>
          <a:prstGeom prst="ellipse">
            <a:avLst/>
          </a:prstGeom>
          <a:solidFill>
            <a:srgbClr val="0D7377">
              <a:alpha val="18000"/>
            </a:srgbClr>
          </a:solidFill>
          <a:ln w="12700">
            <a:solidFill>
              <a:srgbClr val="0D7377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8288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0B429"/>
                </a:solidFill>
              </a:rPr>
              <a:t>Готов поступать?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8686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D9E8F5"/>
                </a:solidFill>
              </a:rPr>
              <a:t>Твоё будущее начинается здесь — в Ташкенте, с дипломом Герцена!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508760"/>
            <a:ext cx="4114800" cy="100584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D9E8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64592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🌐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43000" y="16002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455A5"/>
                </a:solidFill>
              </a:rPr>
              <a:t>Сайт</a:t>
            </a:r>
          </a:p>
        </p:txBody>
      </p:sp>
      <p:sp>
        <p:nvSpPr>
          <p:cNvPr id="10" name="Text 8"/>
          <p:cNvSpPr/>
          <p:nvPr/>
        </p:nvSpPr>
        <p:spPr>
          <a:xfrm>
            <a:off x="1143000" y="19202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/>
              <a:t>www.herzen.uz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754880" y="1508760"/>
            <a:ext cx="4114800" cy="100584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D9E8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46320" y="164592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📧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5532120" y="16002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455A5"/>
                </a:solidFill>
              </a:rPr>
              <a:t>Email</a:t>
            </a:r>
          </a:p>
        </p:txBody>
      </p:sp>
      <p:sp>
        <p:nvSpPr>
          <p:cNvPr id="14" name="Text 12"/>
          <p:cNvSpPr/>
          <p:nvPr/>
        </p:nvSpPr>
        <p:spPr>
          <a:xfrm>
            <a:off x="5532120" y="19202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/>
              <a:t>herzenuz.2024@gmail.com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6305" y="2733148"/>
            <a:ext cx="4114800" cy="100584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D9E8F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3464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📱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143000" y="2788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455A5"/>
                </a:solidFill>
              </a:rPr>
              <a:t>Telegram</a:t>
            </a:r>
          </a:p>
        </p:txBody>
      </p:sp>
      <p:sp>
        <p:nvSpPr>
          <p:cNvPr id="18" name="Text 16"/>
          <p:cNvSpPr/>
          <p:nvPr/>
        </p:nvSpPr>
        <p:spPr>
          <a:xfrm>
            <a:off x="1143000" y="31089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/>
              <a:t>@</a:t>
            </a:r>
            <a:r>
              <a:rPr lang="en-US" sz="1400" b="1" dirty="0" err="1"/>
              <a:t>herzenuz</a:t>
            </a:r>
            <a:r>
              <a:rPr lang="ru-RU" sz="1400" b="1" dirty="0"/>
              <a:t>_</a:t>
            </a:r>
            <a:r>
              <a:rPr lang="ru-RU" sz="1400" b="1" dirty="0" err="1"/>
              <a:t>p</a:t>
            </a:r>
            <a:r>
              <a:rPr lang="en-US" sz="1400" b="1" dirty="0" err="1"/>
              <a:t>riem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54880" y="2697480"/>
            <a:ext cx="4114800" cy="100584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D9E8F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0" name="Text 18"/>
          <p:cNvSpPr/>
          <p:nvPr/>
        </p:nvSpPr>
        <p:spPr>
          <a:xfrm>
            <a:off x="4846320" y="283464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📍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5532120" y="2788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455A5"/>
                </a:solidFill>
              </a:rPr>
              <a:t>Адрес</a:t>
            </a:r>
          </a:p>
        </p:txBody>
      </p:sp>
      <p:sp>
        <p:nvSpPr>
          <p:cNvPr id="22" name="Text 20"/>
          <p:cNvSpPr/>
          <p:nvPr/>
        </p:nvSpPr>
        <p:spPr>
          <a:xfrm>
            <a:off x="5532120" y="31089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 err="1"/>
              <a:t>Узбекистан</a:t>
            </a:r>
            <a:r>
              <a:rPr lang="ru-RU" sz="1400" b="1" dirty="0"/>
              <a:t> </a:t>
            </a:r>
            <a:r>
              <a:rPr lang="ru-RU" sz="1400" b="1" dirty="0" err="1"/>
              <a:t>г.Ташкент</a:t>
            </a:r>
            <a:r>
              <a:rPr lang="ru-RU" sz="1400" b="1" dirty="0"/>
              <a:t> </a:t>
            </a:r>
            <a:r>
              <a:rPr lang="ru-RU" sz="1400" b="1" dirty="0" err="1"/>
              <a:t>Яккасарайский</a:t>
            </a:r>
            <a:r>
              <a:rPr lang="ru-RU" sz="1400" b="1" dirty="0"/>
              <a:t> район ул. Бабура 55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286000" y="3931920"/>
            <a:ext cx="4572000" cy="685800"/>
          </a:xfrm>
          <a:prstGeom prst="rect">
            <a:avLst/>
          </a:prstGeom>
          <a:solidFill>
            <a:srgbClr val="F0B429"/>
          </a:solidFill>
          <a:ln w="12700">
            <a:solidFill>
              <a:srgbClr val="F0B429"/>
            </a:solidFill>
            <a:prstDash val="solid"/>
          </a:ln>
          <a:effectLst>
            <a:outerShdw blurRad="1270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2286000" y="393192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D1B2A"/>
                </a:solidFill>
              </a:rPr>
              <a:t>🎓 Подай документы сейчас!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7200" y="47091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 err="1">
                <a:solidFill>
                  <a:schemeClr val="bg1"/>
                </a:solidFill>
              </a:rPr>
              <a:t>herzen.uz</a:t>
            </a:r>
            <a:r>
              <a:rPr lang="en-US" sz="1100" dirty="0">
                <a:solidFill>
                  <a:schemeClr val="bg1"/>
                </a:solidFill>
              </a:rPr>
              <a:t> · Поступай в 202</a:t>
            </a:r>
            <a:r>
              <a:rPr lang="ru-RU" sz="1100" dirty="0">
                <a:solidFill>
                  <a:schemeClr val="bg1"/>
                </a:solidFill>
              </a:rPr>
              <a:t>6</a:t>
            </a:r>
            <a:r>
              <a:rPr lang="en-US" sz="1100" dirty="0">
                <a:solidFill>
                  <a:schemeClr val="bg1"/>
                </a:solidFill>
              </a:rPr>
              <a:t>–202</a:t>
            </a:r>
            <a:r>
              <a:rPr lang="ru-RU" sz="1100" dirty="0">
                <a:solidFill>
                  <a:schemeClr val="bg1"/>
                </a:solidFill>
              </a:rPr>
              <a:t>7</a:t>
            </a:r>
            <a:r>
              <a:rPr lang="en-US" sz="1100" dirty="0">
                <a:solidFill>
                  <a:schemeClr val="bg1"/>
                </a:solidFill>
              </a:rPr>
              <a:t> учебном году!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723</Words>
  <Application>Microsoft Macintosh PowerPoint</Application>
  <PresentationFormat>Экран (16:9)</PresentationFormat>
  <Paragraphs>185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Филиал РГПУ им. Герцена в Ташкенте — Абитуриентам 2025</dc:title>
  <dc:subject>PptxGenJS Presentation</dc:subject>
  <dc:creator>PptxGenJS</dc:creator>
  <cp:lastModifiedBy>zeboyodgorova1@gmail.com</cp:lastModifiedBy>
  <cp:revision>5</cp:revision>
  <dcterms:created xsi:type="dcterms:W3CDTF">2026-06-04T00:29:16Z</dcterms:created>
  <dcterms:modified xsi:type="dcterms:W3CDTF">2026-06-09T12:35:01Z</dcterms:modified>
</cp:coreProperties>
</file>