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4" d="100"/>
          <a:sy n="94" d="100"/>
        </p:scale>
        <p:origin x="117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63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indoor_therapy_teaching_like_scene_two_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640080"/>
            <a:ext cx="5074920" cy="2852928"/>
          </a:xfrm>
          <a:prstGeom prst="rect">
            <a:avLst/>
          </a:prstGeom>
        </p:spPr>
      </p:pic>
      <p:pic>
        <p:nvPicPr>
          <p:cNvPr id="3" name="Image 1" descr="/mnt/data/a_bright_indoor_classroom_therapy_like_scene_a_w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038" y="3583897"/>
            <a:ext cx="5063402" cy="2852928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126480" y="0"/>
            <a:ext cx="164592" cy="6858000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58368" y="658368"/>
            <a:ext cx="4526280" cy="310896"/>
          </a:xfrm>
          <a:prstGeom prst="rect">
            <a:avLst/>
          </a:prstGeom>
          <a:solidFill>
            <a:srgbClr val="1E74D6"/>
          </a:solidFill>
          <a:ln>
            <a:solidFill>
              <a:srgbClr val="1E74D6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44.03.03 • Специальное (дефектологическое) образование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58368" y="1444752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Логопедия</a:t>
            </a:r>
            <a:endParaRPr lang="en-US" sz="3800" dirty="0"/>
          </a:p>
        </p:txBody>
      </p:sp>
      <p:sp>
        <p:nvSpPr>
          <p:cNvPr id="7" name="Text 3"/>
          <p:cNvSpPr/>
          <p:nvPr/>
        </p:nvSpPr>
        <p:spPr>
          <a:xfrm>
            <a:off x="658368" y="2176272"/>
            <a:ext cx="5074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DDEE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Образование детей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DDEE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 нарушениями речи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676656" y="385876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AD7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Направление для тех, кто хочет помогать детям говорить, понимать, учиться и уверенно общаться.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76656" y="62910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B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 НАПРАВЛЕНИИ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583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Логопедия — помощь речи и коммуникации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Логопед работает с детьми, у которых есть трудности устной или письменной речи, и помогает им развивать речь, обучение и общение.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2514600"/>
            <a:ext cx="3017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Диагностика
</a:t>
            </a:r>
            <a:r>
              <a:rPr lang="en-US" sz="138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определение особенностей речевого развития и трудностей ребёнка.</a:t>
            </a:r>
            <a:endParaRPr lang="en-US" sz="1380" dirty="0"/>
          </a:p>
        </p:txBody>
      </p:sp>
      <p:sp>
        <p:nvSpPr>
          <p:cNvPr id="8" name="Text 5"/>
          <p:cNvSpPr/>
          <p:nvPr/>
        </p:nvSpPr>
        <p:spPr>
          <a:xfrm>
            <a:off x="3977640" y="2514600"/>
            <a:ext cx="3017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Коррекция
</a:t>
            </a:r>
            <a:r>
              <a:rPr lang="en-US" sz="138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подбор упражнений, методик и занятий для преодоления нарушений речи.</a:t>
            </a:r>
            <a:endParaRPr lang="en-US" sz="1380" dirty="0"/>
          </a:p>
        </p:txBody>
      </p:sp>
      <p:sp>
        <p:nvSpPr>
          <p:cNvPr id="9" name="Text 6"/>
          <p:cNvSpPr/>
          <p:nvPr/>
        </p:nvSpPr>
        <p:spPr>
          <a:xfrm>
            <a:off x="713232" y="3767328"/>
            <a:ext cx="3017520" cy="1005840"/>
          </a:xfrm>
          <a:prstGeom prst="rect">
            <a:avLst/>
          </a:prstGeom>
          <a:solidFill>
            <a:srgbClr val="ECF6FF"/>
          </a:solidFill>
          <a:ln w="12700">
            <a:solidFill>
              <a:srgbClr val="B8D7F6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Профилактика
</a:t>
            </a:r>
            <a:r>
              <a:rPr lang="en-US" sz="138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предупреждение речевых трудностей и сопровождение развития ребёнка.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3977640" y="3767328"/>
            <a:ext cx="3017520" cy="1005840"/>
          </a:xfrm>
          <a:prstGeom prst="rect">
            <a:avLst/>
          </a:prstGeom>
          <a:solidFill>
            <a:srgbClr val="ECF6FF"/>
          </a:solidFill>
          <a:ln w="12700">
            <a:solidFill>
              <a:srgbClr val="B8D7F6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Поддержка семьи
</a:t>
            </a:r>
            <a:r>
              <a:rPr lang="en-US" sz="138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объяснение родителям, как помогать ребёнку в повседневном общении.</a:t>
            </a:r>
            <a:endParaRPr lang="en-US" sz="1380" dirty="0"/>
          </a:p>
        </p:txBody>
      </p:sp>
      <p:sp>
        <p:nvSpPr>
          <p:cNvPr id="11" name="Text 8"/>
          <p:cNvSpPr/>
          <p:nvPr/>
        </p:nvSpPr>
        <p:spPr>
          <a:xfrm>
            <a:off x="7516368" y="3703320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020" b="1" dirty="0">
                <a:solidFill>
                  <a:srgbClr val="0A58C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Логопед — специалист, который помогает ребёнку не просто «правильно говорить», а лучше понимать мир и быть понятным другим.</a:t>
            </a:r>
            <a:endParaRPr lang="en-US" sz="2020" dirty="0"/>
          </a:p>
        </p:txBody>
      </p:sp>
      <p:sp>
        <p:nvSpPr>
          <p:cNvPr id="12" name="Text 9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2/8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26280" cy="6858000"/>
          </a:xfrm>
          <a:prstGeom prst="rect">
            <a:avLst/>
          </a:prstGeom>
          <a:solidFill>
            <a:srgbClr val="08214A"/>
          </a:solidFill>
          <a:ln w="12700">
            <a:solidFill>
              <a:srgbClr val="08214A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4846320" y="658368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изучают студенты</a:t>
            </a:r>
            <a:endParaRPr lang="en-US" sz="3300" dirty="0"/>
          </a:p>
        </p:txBody>
      </p:sp>
      <p:sp>
        <p:nvSpPr>
          <p:cNvPr id="6" name="Text 2"/>
          <p:cNvSpPr/>
          <p:nvPr/>
        </p:nvSpPr>
        <p:spPr>
          <a:xfrm>
            <a:off x="4864608" y="1417320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Программа сочетает теорию, практические методики, психологию ребёнка и технологии коррекционной работы.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4892040" y="2404872"/>
            <a:ext cx="347472" cy="347472"/>
          </a:xfrm>
          <a:prstGeom prst="ellipse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946904" y="2459736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349240" y="2331720"/>
            <a:ext cx="5486400" cy="713232"/>
          </a:xfrm>
          <a:prstGeom prst="rect">
            <a:avLst/>
          </a:prstGeom>
          <a:solidFill>
            <a:srgbClr val="ECF6FF"/>
          </a:solidFill>
          <a:ln w="12700">
            <a:solidFill>
              <a:srgbClr val="C7DDF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Логопедия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основы специальности, виды нарушений речи, логопедическое обследование</a:t>
            </a:r>
            <a:endParaRPr lang="en-US" sz="1310" dirty="0"/>
          </a:p>
        </p:txBody>
      </p:sp>
      <p:sp>
        <p:nvSpPr>
          <p:cNvPr id="10" name="Shape 6"/>
          <p:cNvSpPr/>
          <p:nvPr/>
        </p:nvSpPr>
        <p:spPr>
          <a:xfrm>
            <a:off x="4892040" y="3273552"/>
            <a:ext cx="347472" cy="347472"/>
          </a:xfrm>
          <a:prstGeom prst="ellipse">
            <a:avLst/>
          </a:prstGeom>
          <a:solidFill>
            <a:srgbClr val="08214A"/>
          </a:solidFill>
          <a:ln w="12700">
            <a:solidFill>
              <a:srgbClr val="08214A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946904" y="3328416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5349240" y="3200400"/>
            <a:ext cx="5486400" cy="713232"/>
          </a:xfrm>
          <a:prstGeom prst="rect">
            <a:avLst/>
          </a:prstGeom>
          <a:solidFill>
            <a:srgbClr val="F8FBFF"/>
          </a:solidFill>
          <a:ln w="12700">
            <a:solidFill>
              <a:srgbClr val="C7DDF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Технологии диагностики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выявлять речевые трудности и формулировать логопедическое заключение</a:t>
            </a:r>
            <a:endParaRPr lang="en-US" sz="1310" dirty="0"/>
          </a:p>
        </p:txBody>
      </p:sp>
      <p:sp>
        <p:nvSpPr>
          <p:cNvPr id="13" name="Shape 9"/>
          <p:cNvSpPr/>
          <p:nvPr/>
        </p:nvSpPr>
        <p:spPr>
          <a:xfrm>
            <a:off x="4892040" y="4142232"/>
            <a:ext cx="347472" cy="347472"/>
          </a:xfrm>
          <a:prstGeom prst="ellipse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946904" y="4197096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349240" y="4069080"/>
            <a:ext cx="5486400" cy="713232"/>
          </a:xfrm>
          <a:prstGeom prst="rect">
            <a:avLst/>
          </a:prstGeom>
          <a:solidFill>
            <a:srgbClr val="ECF6FF"/>
          </a:solidFill>
          <a:ln w="12700">
            <a:solidFill>
              <a:srgbClr val="C7DDF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Онтогенез речи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развивается речь ребёнка в норме и при нарушениях</a:t>
            </a:r>
            <a:endParaRPr lang="en-US" sz="1310" dirty="0"/>
          </a:p>
        </p:txBody>
      </p:sp>
      <p:sp>
        <p:nvSpPr>
          <p:cNvPr id="16" name="Shape 12"/>
          <p:cNvSpPr/>
          <p:nvPr/>
        </p:nvSpPr>
        <p:spPr>
          <a:xfrm>
            <a:off x="4892040" y="5010912"/>
            <a:ext cx="347472" cy="347472"/>
          </a:xfrm>
          <a:prstGeom prst="ellipse">
            <a:avLst/>
          </a:prstGeom>
          <a:solidFill>
            <a:srgbClr val="08214A"/>
          </a:solidFill>
          <a:ln w="12700">
            <a:solidFill>
              <a:srgbClr val="08214A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946904" y="5065776"/>
            <a:ext cx="237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349240" y="4937760"/>
            <a:ext cx="5486400" cy="713232"/>
          </a:xfrm>
          <a:prstGeom prst="rect">
            <a:avLst/>
          </a:prstGeom>
          <a:solidFill>
            <a:srgbClr val="F8FBFF"/>
          </a:solidFill>
          <a:ln w="12700">
            <a:solidFill>
              <a:srgbClr val="C7DDF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Логопсихология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психологические особенности детей с речевой патологией</a:t>
            </a:r>
            <a:endParaRPr lang="en-US" sz="1310" dirty="0"/>
          </a:p>
        </p:txBody>
      </p:sp>
      <p:sp>
        <p:nvSpPr>
          <p:cNvPr id="19" name="Text 15"/>
          <p:cNvSpPr/>
          <p:nvPr/>
        </p:nvSpPr>
        <p:spPr>
          <a:xfrm>
            <a:off x="4892040" y="5806440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основе — междисциплинарный подход: педагогика, психология, медико-биологические знания и методики образования детей с нарушениями речи.</a:t>
            </a:r>
            <a:endParaRPr lang="en-US" sz="1380" dirty="0"/>
          </a:p>
        </p:txBody>
      </p:sp>
      <p:sp>
        <p:nvSpPr>
          <p:cNvPr id="20" name="Text 16"/>
          <p:cNvSpPr/>
          <p:nvPr/>
        </p:nvSpPr>
        <p:spPr>
          <a:xfrm>
            <a:off x="4864608" y="6510528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3/8</a:t>
            </a:r>
            <a:endParaRPr lang="en-US" sz="85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8BB16A2-4485-7178-9A05-05EA0A64A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21" y="1897245"/>
            <a:ext cx="4105437" cy="40327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УЧЕБНЫЕ БЛОКИ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720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Из чего складывается подготовка логопеда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720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Студенты учатся видеть причину речевой трудности, подбирать методы и выстраивать индивидуальную работу с ребёнком.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77240" y="2514600"/>
            <a:ext cx="3840480" cy="393192"/>
          </a:xfrm>
          <a:prstGeom prst="rect">
            <a:avLst/>
          </a:prstGeom>
          <a:solidFill>
            <a:srgbClr val="0A58CA"/>
          </a:solidFill>
          <a:ln>
            <a:solidFill>
              <a:srgbClr val="0A58CA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Введение в логопедическую специальность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4800600" y="2514600"/>
            <a:ext cx="2560320" cy="393192"/>
          </a:xfrm>
          <a:prstGeom prst="rect">
            <a:avLst/>
          </a:prstGeom>
          <a:solidFill>
            <a:srgbClr val="08214A"/>
          </a:solidFill>
          <a:ln>
            <a:solidFill>
              <a:srgbClr val="08214A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Логопедическая диагностика</a:t>
            </a:r>
            <a:endParaRPr lang="en-US" sz="1220" dirty="0"/>
          </a:p>
        </p:txBody>
      </p:sp>
      <p:sp>
        <p:nvSpPr>
          <p:cNvPr id="9" name="Text 6"/>
          <p:cNvSpPr/>
          <p:nvPr/>
        </p:nvSpPr>
        <p:spPr>
          <a:xfrm>
            <a:off x="777240" y="3163824"/>
            <a:ext cx="5440680" cy="393192"/>
          </a:xfrm>
          <a:prstGeom prst="rect">
            <a:avLst/>
          </a:prstGeom>
          <a:solidFill>
            <a:srgbClr val="1E74D6"/>
          </a:solidFill>
          <a:ln>
            <a:solidFill>
              <a:srgbClr val="1E74D6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Педагогические системы обучения детей с нарушениями речи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777240" y="3813048"/>
            <a:ext cx="3154680" cy="393192"/>
          </a:xfrm>
          <a:prstGeom prst="rect">
            <a:avLst/>
          </a:prstGeom>
          <a:solidFill>
            <a:srgbClr val="0A58CA"/>
          </a:solidFill>
          <a:ln>
            <a:solidFill>
              <a:srgbClr val="0A58CA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Методика обучения русскому языку</a:t>
            </a:r>
            <a:endParaRPr lang="en-US" sz="1220" dirty="0"/>
          </a:p>
        </p:txBody>
      </p:sp>
      <p:sp>
        <p:nvSpPr>
          <p:cNvPr id="11" name="Text 8"/>
          <p:cNvSpPr/>
          <p:nvPr/>
        </p:nvSpPr>
        <p:spPr>
          <a:xfrm>
            <a:off x="4160520" y="3813048"/>
            <a:ext cx="3200400" cy="393192"/>
          </a:xfrm>
          <a:prstGeom prst="rect">
            <a:avLst/>
          </a:prstGeom>
          <a:solidFill>
            <a:srgbClr val="1B8872"/>
          </a:solidFill>
          <a:ln>
            <a:solidFill>
              <a:srgbClr val="1B887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Проектирование и реализация программ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777240" y="4462272"/>
            <a:ext cx="3931920" cy="393192"/>
          </a:xfrm>
          <a:prstGeom prst="rect">
            <a:avLst/>
          </a:prstGeom>
          <a:solidFill>
            <a:srgbClr val="08214A"/>
          </a:solidFill>
          <a:ln>
            <a:solidFill>
              <a:srgbClr val="08214A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Организация учебно-исследовательской работы</a:t>
            </a:r>
            <a:endParaRPr lang="en-US" sz="1220" dirty="0"/>
          </a:p>
        </p:txBody>
      </p:sp>
      <p:sp>
        <p:nvSpPr>
          <p:cNvPr id="13" name="Text 10"/>
          <p:cNvSpPr/>
          <p:nvPr/>
        </p:nvSpPr>
        <p:spPr>
          <a:xfrm>
            <a:off x="7498080" y="3749040"/>
            <a:ext cx="39319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4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Практический смысл
</a:t>
            </a:r>
            <a:r>
              <a:rPr lang="en-US" sz="14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каждый блок связан с реальной работой: обследовать, объяснить, спланировать занятие, подобрать упражнения и оценить результат.</a:t>
            </a:r>
            <a:endParaRPr lang="en-US" sz="1410" dirty="0"/>
          </a:p>
        </p:txBody>
      </p:sp>
      <p:sp>
        <p:nvSpPr>
          <p:cNvPr id="14" name="Text 11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4/8</a:t>
            </a:r>
            <a:endParaRPr lang="en-US" sz="8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4D2623F-F0B1-5612-5E1C-04636E16C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702" y="225552"/>
            <a:ext cx="3160158" cy="320344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E6C3529-4197-5328-74CD-DBE0DF802822}"/>
              </a:ext>
            </a:extLst>
          </p:cNvPr>
          <p:cNvSpPr txBox="1"/>
          <p:nvPr/>
        </p:nvSpPr>
        <p:spPr>
          <a:xfrm rot="21378075">
            <a:off x="9440184" y="1882261"/>
            <a:ext cx="317716" cy="369332"/>
          </a:xfrm>
          <a:prstGeom prst="rect">
            <a:avLst/>
          </a:prstGeom>
          <a:solidFill>
            <a:srgbClr val="F1EFF3"/>
          </a:solidFill>
        </p:spPr>
        <p:txBody>
          <a:bodyPr wrap="none" rtlCol="0">
            <a:spAutoFit/>
          </a:bodyPr>
          <a:lstStyle/>
          <a:p>
            <a:r>
              <a:rPr lang="ru-UZ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2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6446519" y="274320"/>
            <a:ext cx="495454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Практика и профессиональные навыки</a:t>
            </a:r>
            <a:endParaRPr lang="en-US" sz="3100" dirty="0"/>
          </a:p>
        </p:txBody>
      </p:sp>
      <p:sp>
        <p:nvSpPr>
          <p:cNvPr id="5" name="Text 1"/>
          <p:cNvSpPr/>
          <p:nvPr/>
        </p:nvSpPr>
        <p:spPr>
          <a:xfrm>
            <a:off x="6473952" y="1517904"/>
            <a:ext cx="4526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CFE0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Теория в логопедии сразу связана с практикой: студент учится проводить обследование, строить занятия и работать с разными речевыми трудностями.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6446520" y="2560320"/>
            <a:ext cx="4297680" cy="713232"/>
          </a:xfrm>
          <a:prstGeom prst="rect">
            <a:avLst/>
          </a:prstGeom>
          <a:solidFill>
            <a:srgbClr val="113466"/>
          </a:solidFill>
          <a:ln w="12700">
            <a:solidFill>
              <a:srgbClr val="385D99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Логопедическое обследование
</a:t>
            </a:r>
            <a:r>
              <a:rPr lang="en-US" sz="131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наблюдение, диагностика, анализ устной и письменной речи</a:t>
            </a:r>
            <a:endParaRPr lang="en-US" sz="1310" dirty="0"/>
          </a:p>
        </p:txBody>
      </p:sp>
      <p:sp>
        <p:nvSpPr>
          <p:cNvPr id="7" name="Text 3"/>
          <p:cNvSpPr/>
          <p:nvPr/>
        </p:nvSpPr>
        <p:spPr>
          <a:xfrm>
            <a:off x="6446520" y="3474720"/>
            <a:ext cx="4297680" cy="713232"/>
          </a:xfrm>
          <a:prstGeom prst="rect">
            <a:avLst/>
          </a:prstGeom>
          <a:solidFill>
            <a:srgbClr val="0F2D59"/>
          </a:solidFill>
          <a:ln w="12700">
            <a:solidFill>
              <a:srgbClr val="385D99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Коррекционно-развивающие занятия
</a:t>
            </a:r>
            <a:r>
              <a:rPr lang="en-US" sz="131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упражнения, игры, наглядные материалы, индивидуальный подход</a:t>
            </a:r>
            <a:endParaRPr lang="en-US" sz="1310" dirty="0"/>
          </a:p>
        </p:txBody>
      </p:sp>
      <p:sp>
        <p:nvSpPr>
          <p:cNvPr id="8" name="Text 4"/>
          <p:cNvSpPr/>
          <p:nvPr/>
        </p:nvSpPr>
        <p:spPr>
          <a:xfrm>
            <a:off x="6446520" y="4389120"/>
            <a:ext cx="4297680" cy="713232"/>
          </a:xfrm>
          <a:prstGeom prst="rect">
            <a:avLst/>
          </a:prstGeom>
          <a:solidFill>
            <a:srgbClr val="123E73"/>
          </a:solidFill>
          <a:ln w="12700">
            <a:solidFill>
              <a:srgbClr val="385D99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 с семьёй и педагогами
</a:t>
            </a:r>
            <a:r>
              <a:rPr lang="en-US" sz="131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консультации, рекомендации, сопровождение ребёнка в образовательной среде</a:t>
            </a:r>
            <a:endParaRPr lang="en-US" sz="1310" dirty="0"/>
          </a:p>
        </p:txBody>
      </p:sp>
      <p:sp>
        <p:nvSpPr>
          <p:cNvPr id="9" name="Text 5"/>
          <p:cNvSpPr/>
          <p:nvPr/>
        </p:nvSpPr>
        <p:spPr>
          <a:xfrm>
            <a:off x="6473952" y="5623560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9DB7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 данным образовательной программы, подготовка сочетает теорию с логопедическими и педагогическими практиками.</a:t>
            </a:r>
            <a:endParaRPr lang="en-US" sz="1140" dirty="0"/>
          </a:p>
        </p:txBody>
      </p:sp>
      <p:sp>
        <p:nvSpPr>
          <p:cNvPr id="10" name="Text 6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DB7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DB7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5/8</a:t>
            </a:r>
            <a:endParaRPr lang="en-US" sz="8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1555BD-A58D-23C0-69AE-E611FCED9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49" y="533044"/>
            <a:ext cx="4953000" cy="3949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ПОСЛЕ ВЫПУСКА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537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Кем можно работать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537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Выпускники востребованы в государственных и частных организациях системы образования и психолого-педагогической помощи.</a:t>
            </a:r>
            <a:endParaRPr lang="en-US" sz="1600" dirty="0"/>
          </a:p>
        </p:txBody>
      </p:sp>
      <p:pic>
        <p:nvPicPr>
          <p:cNvPr id="6" name="Image 0" descr="/mnt/data/a_bright_indoor_therapy_teaching_like_scene_two_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2" y="896112"/>
            <a:ext cx="3794760" cy="2148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240280"/>
            <a:ext cx="61264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Учитель-логопед
</a:t>
            </a:r>
            <a:r>
              <a:rPr lang="en-US" sz="130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детских садах и школах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77240" y="2898648"/>
            <a:ext cx="6126480" cy="530352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Специалист центра ППМС-помощи
</a:t>
            </a:r>
            <a:r>
              <a:rPr lang="en-US" sz="130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диагностика, коррекция, сопровождение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77240" y="3557016"/>
            <a:ext cx="61264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Логопед в частном центре
</a:t>
            </a:r>
            <a:r>
              <a:rPr lang="en-US" sz="130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индивидуальные и групповые занятия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77240" y="4215384"/>
            <a:ext cx="6126480" cy="530352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Специалист сопровождения ребёнка
</a:t>
            </a:r>
            <a:r>
              <a:rPr lang="en-US" sz="130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 в команде с педагогами, психологами и родителями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4873752"/>
            <a:ext cx="61264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Методист / исследователь
</a:t>
            </a:r>
            <a:r>
              <a:rPr lang="en-US" sz="130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разработка программ, участие в проектах и конференциях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571232" y="3474720"/>
            <a:ext cx="37947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143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Профессия с высокой значимостью
</a:t>
            </a:r>
            <a:r>
              <a:rPr lang="en-US" sz="143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логопед помогает ребёнку учиться, общаться, быть увереннее и успешнее в образовательной среде.</a:t>
            </a:r>
            <a:endParaRPr lang="en-US" sz="143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6/8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550</Words>
  <Application>Microsoft Macintosh PowerPoint</Application>
  <PresentationFormat>Широкоэкранный</PresentationFormat>
  <Paragraphs>67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Филиал РГПУ им. А.И. Герцена в г. Ташкенте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Логопедия — Филиал РГПУ им. А.И. Герцена в г. Ташкенте</dc:title>
  <dc:subject>Логопедия</dc:subject>
  <dc:creator>OpenAI</dc:creator>
  <cp:lastModifiedBy>zeboyodgorova1@gmail.com</cp:lastModifiedBy>
  <cp:revision>2</cp:revision>
  <dcterms:created xsi:type="dcterms:W3CDTF">2026-06-09T13:15:28Z</dcterms:created>
  <dcterms:modified xsi:type="dcterms:W3CDTF">2026-06-09T13:47:22Z</dcterms:modified>
</cp:coreProperties>
</file>