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7" r:id="rId6"/>
    <p:sldId id="258" r:id="rId7"/>
    <p:sldId id="269" r:id="rId8"/>
    <p:sldId id="265" r:id="rId9"/>
    <p:sldId id="266" r:id="rId10"/>
    <p:sldId id="264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7" d="100"/>
          <a:sy n="147" d="100"/>
        </p:scale>
        <p:origin x="5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96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731520"/>
            <a:ext cx="84124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и связи</a:t>
            </a:r>
            <a:endParaRPr lang="en-US" sz="4400" dirty="0"/>
          </a:p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общественностью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Направление 42.03.01 • Бакалавриат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65760" y="3566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ru-RU" sz="1400" dirty="0">
                <a:solidFill>
                  <a:srgbClr val="ADB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Филиал РГПУ им. А.И. Герцена в </a:t>
            </a:r>
            <a:r>
              <a:rPr lang="ru-RU" sz="1400" dirty="0" err="1">
                <a:solidFill>
                  <a:srgbClr val="ADB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г.Ташкент</a:t>
            </a:r>
            <a:endParaRPr lang="ru-RU" sz="1400" dirty="0">
              <a:solidFill>
                <a:srgbClr val="ADBDE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uz-Cyrl-UZ" sz="1200" dirty="0">
                <a:solidFill>
                  <a:srgbClr val="7F9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Ташкент </a:t>
            </a:r>
            <a:r>
              <a:rPr lang="en-US" sz="1200" dirty="0">
                <a:solidFill>
                  <a:srgbClr val="7F9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uz-Cyrl-UZ" sz="1200" dirty="0">
                <a:solidFill>
                  <a:srgbClr val="7F9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г.</a:t>
            </a:r>
            <a:endParaRPr lang="en-US" sz="1200" dirty="0"/>
          </a:p>
        </p:txBody>
      </p:sp>
      <p:pic>
        <p:nvPicPr>
          <p:cNvPr id="7" name="Picture 2" descr="Филиал РГПУ имени А.И.Герцена в городе Ташкенте | Tashkent">
            <a:extLst>
              <a:ext uri="{FF2B5EF4-FFF2-40B4-BE49-F238E27FC236}">
                <a16:creationId xmlns:a16="http://schemas.microsoft.com/office/drawing/2014/main" id="{D5FD4197-5B51-83C8-B224-F35E994F4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627" y="20574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 программе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1140823"/>
            <a:ext cx="8229600" cy="11016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Направление «Реклама и связи с общественностью» — уникальное сочетание творчества, аналитики и стратегии. Программа готовит специалистов-универсалов: вас научат создавать яркие тексты и визуальные материалы, понимать психологию аудитории, работать с социологическими исследованиями, заниматься брендингом и разрабатывать коммуникационные стратегии.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65760" y="274320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6" name="Text 4"/>
          <p:cNvSpPr/>
          <p:nvPr/>
        </p:nvSpPr>
        <p:spPr>
          <a:xfrm>
            <a:off x="502920" y="278892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📅  Срок обучения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312724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года (очно)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274320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9" name="Text 7"/>
          <p:cNvSpPr/>
          <p:nvPr/>
        </p:nvSpPr>
        <p:spPr>
          <a:xfrm>
            <a:off x="4892040" y="278892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 Квалификация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892040" y="312724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Бакалавр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379476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2" name="Text 10"/>
          <p:cNvSpPr/>
          <p:nvPr/>
        </p:nvSpPr>
        <p:spPr>
          <a:xfrm>
            <a:off x="502920" y="384048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🏛  Подразделение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02920" y="417880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Институт философии человека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754880" y="3794760"/>
            <a:ext cx="41148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15" name="Text 13"/>
          <p:cNvSpPr/>
          <p:nvPr/>
        </p:nvSpPr>
        <p:spPr>
          <a:xfrm>
            <a:off x="4892040" y="384048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 Город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92040" y="417880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Ташкент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Чему вы научитесь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5" name="Shape 3"/>
          <p:cNvSpPr/>
          <p:nvPr/>
        </p:nvSpPr>
        <p:spPr>
          <a:xfrm>
            <a:off x="274320" y="777240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6" name="Text 4"/>
          <p:cNvSpPr/>
          <p:nvPr/>
        </p:nvSpPr>
        <p:spPr>
          <a:xfrm>
            <a:off x="475488" y="886968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Создавать тексты, визуальные материалы и рекламные кампании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709160" y="7772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8" name="Shape 6"/>
          <p:cNvSpPr/>
          <p:nvPr/>
        </p:nvSpPr>
        <p:spPr>
          <a:xfrm>
            <a:off x="4709160" y="777240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9" name="Text 7"/>
          <p:cNvSpPr/>
          <p:nvPr/>
        </p:nvSpPr>
        <p:spPr>
          <a:xfrm>
            <a:off x="4910328" y="886968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Понимать психологию целевой аудитории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74320" y="1801368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1" name="Shape 9"/>
          <p:cNvSpPr/>
          <p:nvPr/>
        </p:nvSpPr>
        <p:spPr>
          <a:xfrm>
            <a:off x="274320" y="1801368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2" name="Text 10"/>
          <p:cNvSpPr/>
          <p:nvPr/>
        </p:nvSpPr>
        <p:spPr>
          <a:xfrm>
            <a:off x="475488" y="1911096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Проводить социологические и маркетинговые исследования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709160" y="1801368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4" name="Shape 12"/>
          <p:cNvSpPr/>
          <p:nvPr/>
        </p:nvSpPr>
        <p:spPr>
          <a:xfrm>
            <a:off x="4709160" y="1801368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5" name="Text 13"/>
          <p:cNvSpPr/>
          <p:nvPr/>
        </p:nvSpPr>
        <p:spPr>
          <a:xfrm>
            <a:off x="4910328" y="1911096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Разрабатывать брендинг и коммуникационные стратегии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2825496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7" name="Shape 15"/>
          <p:cNvSpPr/>
          <p:nvPr/>
        </p:nvSpPr>
        <p:spPr>
          <a:xfrm>
            <a:off x="274320" y="2825496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8" name="Text 16"/>
          <p:cNvSpPr/>
          <p:nvPr/>
        </p:nvSpPr>
        <p:spPr>
          <a:xfrm>
            <a:off x="475488" y="2935224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Управлять репутацией компании, в т.ч. в условиях кризиса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09160" y="2825496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0" name="Shape 18"/>
          <p:cNvSpPr/>
          <p:nvPr/>
        </p:nvSpPr>
        <p:spPr>
          <a:xfrm>
            <a:off x="4709160" y="2825496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21" name="Text 19"/>
          <p:cNvSpPr/>
          <p:nvPr/>
        </p:nvSpPr>
        <p:spPr>
          <a:xfrm>
            <a:off x="4910328" y="2935224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Работать с digital-инструментами: SMM, SEO, контент-маркетинг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74320" y="3849624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3" name="Shape 21"/>
          <p:cNvSpPr/>
          <p:nvPr/>
        </p:nvSpPr>
        <p:spPr>
          <a:xfrm>
            <a:off x="274320" y="3849624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24" name="Text 22"/>
          <p:cNvSpPr/>
          <p:nvPr/>
        </p:nvSpPr>
        <p:spPr>
          <a:xfrm>
            <a:off x="475488" y="3959352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Вести переговоры и выстраивать партнёрства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09160" y="3849624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6" name="Shape 24"/>
          <p:cNvSpPr/>
          <p:nvPr/>
        </p:nvSpPr>
        <p:spPr>
          <a:xfrm>
            <a:off x="4709160" y="3849624"/>
            <a:ext cx="109728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27" name="Text 25"/>
          <p:cNvSpPr/>
          <p:nvPr/>
        </p:nvSpPr>
        <p:spPr>
          <a:xfrm>
            <a:off x="4910328" y="3959352"/>
            <a:ext cx="38862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Снимать видео, фотографировать, монтировать контент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дисциплины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Коммуникации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1480" y="128016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Теория массовых коммуникаций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PR-технологии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Медиарилейшнз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09160" y="77724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8" name="Text 6"/>
          <p:cNvSpPr/>
          <p:nvPr/>
        </p:nvSpPr>
        <p:spPr>
          <a:xfrm>
            <a:off x="4846320" y="86868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46320" y="128016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Основы рекламы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Copywriting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Визуальные коммуникации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320" y="278892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1" name="Text 9"/>
          <p:cNvSpPr/>
          <p:nvPr/>
        </p:nvSpPr>
        <p:spPr>
          <a:xfrm>
            <a:off x="411480" y="288036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11480" y="329184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SMM и таргетинг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Контент-маркетинг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Веб-аналитика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09160" y="278892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4" name="Text 12"/>
          <p:cNvSpPr/>
          <p:nvPr/>
        </p:nvSpPr>
        <p:spPr>
          <a:xfrm>
            <a:off x="4846320" y="288036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Бизнес и аналитика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46320" y="329184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Маркетинг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Социология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Управление репутацией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Цифровые компетенции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готовит специалистов для работы в современной цифровой среде: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74320" y="132588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6" name="Text 4"/>
          <p:cNvSpPr/>
          <p:nvPr/>
        </p:nvSpPr>
        <p:spPr>
          <a:xfrm>
            <a:off x="274320" y="139903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📲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65760" y="2240280"/>
            <a:ext cx="2560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ВКонтакте, Telegram,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Instagram-стратегии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0" y="132588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0" name="Text 8"/>
          <p:cNvSpPr/>
          <p:nvPr/>
        </p:nvSpPr>
        <p:spPr>
          <a:xfrm>
            <a:off x="3200400" y="139903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🔍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291840" y="1874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&amp; Analytics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91840" y="2240280"/>
            <a:ext cx="2560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Яндекс.Метрика,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Analytics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126480" y="132588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4" name="Text 12"/>
          <p:cNvSpPr/>
          <p:nvPr/>
        </p:nvSpPr>
        <p:spPr>
          <a:xfrm>
            <a:off x="6126480" y="139903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✏️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217920" y="18745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Creation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17920" y="2240280"/>
            <a:ext cx="2560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Тексты, сторителлинг,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визуальный контент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310896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8" name="Text 16"/>
          <p:cNvSpPr/>
          <p:nvPr/>
        </p:nvSpPr>
        <p:spPr>
          <a:xfrm>
            <a:off x="274320" y="318211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🎥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365760" y="3657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Видеопроизводство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760" y="4023360"/>
            <a:ext cx="2560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Сценарий, съёмка,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монтаж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0" y="310896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2" name="Text 20"/>
          <p:cNvSpPr/>
          <p:nvPr/>
        </p:nvSpPr>
        <p:spPr>
          <a:xfrm>
            <a:off x="3200400" y="318211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📧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3291840" y="3657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Marketing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291840" y="4023360"/>
            <a:ext cx="2560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Рассылки, сегментация,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автоматизация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126480" y="310896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6" name="Text 24"/>
          <p:cNvSpPr/>
          <p:nvPr/>
        </p:nvSpPr>
        <p:spPr>
          <a:xfrm>
            <a:off x="6126480" y="318211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📊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6217920" y="3657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Research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217920" y="4023360"/>
            <a:ext cx="256032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Опросы, фокус-группы,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интерпретация данных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РГПУ им. А.И. Герцена?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82880" y="832104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🏆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65760" y="144475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Старейший вуз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65760" y="1810512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 в 1797 году, более 225 лет традиций, а филиал в 2020 году</a:t>
            </a:r>
          </a:p>
        </p:txBody>
      </p:sp>
      <p:sp>
        <p:nvSpPr>
          <p:cNvPr id="8" name="Shape 6"/>
          <p:cNvSpPr/>
          <p:nvPr/>
        </p:nvSpPr>
        <p:spPr>
          <a:xfrm>
            <a:off x="320040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9" name="Text 7"/>
          <p:cNvSpPr/>
          <p:nvPr/>
        </p:nvSpPr>
        <p:spPr>
          <a:xfrm>
            <a:off x="3200400" y="9144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🌆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3291840" y="144475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  города Ташкента</a:t>
            </a:r>
          </a:p>
        </p:txBody>
      </p:sp>
      <p:sp>
        <p:nvSpPr>
          <p:cNvPr id="11" name="Text 9"/>
          <p:cNvSpPr/>
          <p:nvPr/>
        </p:nvSpPr>
        <p:spPr>
          <a:xfrm>
            <a:off x="3291840" y="1810512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Общежитие находится внутри Университета</a:t>
            </a:r>
            <a:br>
              <a:rPr lang="ru-RU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ru-RU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ул. Бабура 55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3" name="Text 11"/>
          <p:cNvSpPr/>
          <p:nvPr/>
        </p:nvSpPr>
        <p:spPr>
          <a:xfrm>
            <a:off x="6126480" y="9144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🔬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217920" y="144475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Наука и практика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17920" y="1810512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Участие студентов в конференциях и грантах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7" name="Text 15"/>
          <p:cNvSpPr/>
          <p:nvPr/>
        </p:nvSpPr>
        <p:spPr>
          <a:xfrm>
            <a:off x="274320" y="283464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🌍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65760" y="336499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Международная среда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760" y="3730752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Культурные центры 10+ стран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0040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1" name="Text 19"/>
          <p:cNvSpPr/>
          <p:nvPr/>
        </p:nvSpPr>
        <p:spPr>
          <a:xfrm>
            <a:off x="3200400" y="283464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🎨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3291840" y="336499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Творческий климат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91840" y="3730752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Студенческий дворец культуры, театр, музыка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12648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5" name="Text 23"/>
          <p:cNvSpPr/>
          <p:nvPr/>
        </p:nvSpPr>
        <p:spPr>
          <a:xfrm>
            <a:off x="6126480" y="283464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📚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6217920" y="336499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Фундаментальная библиотека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217920" y="3730752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Поддержка студентов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4206240" cy="179451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Стипендии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11480" y="128016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Академические и социальные стипендии, гранты и именные награды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09160" y="777239"/>
            <a:ext cx="4206240" cy="1794509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8" name="Text 6"/>
          <p:cNvSpPr/>
          <p:nvPr/>
        </p:nvSpPr>
        <p:spPr>
          <a:xfrm>
            <a:off x="4846320" y="86868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🏠  Общежитие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846320" y="128016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Места в общежитии для иногородних и иностранных студентов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2960370"/>
            <a:ext cx="4206240" cy="179451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7" name="Text 15"/>
          <p:cNvSpPr/>
          <p:nvPr/>
        </p:nvSpPr>
        <p:spPr>
          <a:xfrm>
            <a:off x="411480" y="3241219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💳  Образовательный кредит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11480" y="3563709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Льготные кредиты на обучение от государственных банков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709160" y="2960370"/>
            <a:ext cx="4206240" cy="179451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0" name="Text 18"/>
          <p:cNvSpPr/>
          <p:nvPr/>
        </p:nvSpPr>
        <p:spPr>
          <a:xfrm>
            <a:off x="4846320" y="3223258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♿  Доступная среда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46320" y="3577586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Поддержка студентов с ОВЗ и инвалидностью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 и стажировки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Образовательный процесс организован в различных форматах — лекции, семинары, мастер-классы от практикующих специалистов, проектная деятельность, производственные практики.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65760" y="1783080"/>
            <a:ext cx="8321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6" name="Text 4"/>
          <p:cNvSpPr/>
          <p:nvPr/>
        </p:nvSpPr>
        <p:spPr>
          <a:xfrm>
            <a:off x="548640" y="18562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🏢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88720" y="18745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 в медиаорганизациях, PR-агентствах и рекламных компаниях </a:t>
            </a:r>
            <a:r>
              <a:rPr lang="uz-Cyrl-UZ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Узбекистана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2587752"/>
            <a:ext cx="8321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9" name="Text 7"/>
          <p:cNvSpPr/>
          <p:nvPr/>
        </p:nvSpPr>
        <p:spPr>
          <a:xfrm>
            <a:off x="548640" y="2660904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🎙️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188720" y="2679192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Участие в реальных коммуникационных проектах во время учёбы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3392424"/>
            <a:ext cx="8321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2" name="Text 10"/>
          <p:cNvSpPr/>
          <p:nvPr/>
        </p:nvSpPr>
        <p:spPr>
          <a:xfrm>
            <a:off x="548640" y="3465576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188720" y="3483864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в коммерческих, государственных и образовательных организациях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65760" y="4197096"/>
            <a:ext cx="8321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5" name="Text 13"/>
          <p:cNvSpPr/>
          <p:nvPr/>
        </p:nvSpPr>
        <p:spPr>
          <a:xfrm>
            <a:off x="548640" y="427024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📹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188720" y="4288536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Съёмка видеороликов, создание фотоматериалов, написание текстов — с первого курса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Студенческая жизнь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🎭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138988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Творчество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65760" y="1737360"/>
            <a:ext cx="2560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Студенческий дворец культуры: театр, музыкальные коллективы, литературные студии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9" name="Text 7"/>
          <p:cNvSpPr/>
          <p:nvPr/>
        </p:nvSpPr>
        <p:spPr>
          <a:xfrm>
            <a:off x="3200400" y="9144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🔬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291840" y="138988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91840" y="1737360"/>
            <a:ext cx="2560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Студенческое научное общество, конференции, гранты регионального и федерального уровня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3" name="Text 11"/>
          <p:cNvSpPr/>
          <p:nvPr/>
        </p:nvSpPr>
        <p:spPr>
          <a:xfrm>
            <a:off x="6126480" y="9144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🌍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217920" y="138988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Международность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17920" y="1737360"/>
            <a:ext cx="2560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Культурные центры Китая, Кореи, Узбекистана, Вьетнама — обмен и сотрудничество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7" name="Text 15"/>
          <p:cNvSpPr/>
          <p:nvPr/>
        </p:nvSpPr>
        <p:spPr>
          <a:xfrm>
            <a:off x="274320" y="28346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⚽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365760" y="331012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Спорт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760" y="3657600"/>
            <a:ext cx="2560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Спортивный клуб «Пеликан» — секции, соревнования, здоровый образ жизни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0040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1" name="Text 19"/>
          <p:cNvSpPr/>
          <p:nvPr/>
        </p:nvSpPr>
        <p:spPr>
          <a:xfrm>
            <a:off x="3200400" y="28346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🏠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3291840" y="331012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Общежитие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91840" y="3657600"/>
            <a:ext cx="2560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Места в общежитии для иногородних студентов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12648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5" name="Text 23"/>
          <p:cNvSpPr/>
          <p:nvPr/>
        </p:nvSpPr>
        <p:spPr>
          <a:xfrm>
            <a:off x="6126480" y="28346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💼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6217920" y="331012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Карьерный центр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217920" y="3657600"/>
            <a:ext cx="2560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Платформа most.herzen.spb.ru — вакансии и стажировки для студентов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Карьера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5" name="Text 3"/>
          <p:cNvSpPr/>
          <p:nvPr/>
        </p:nvSpPr>
        <p:spPr>
          <a:xfrm>
            <a:off x="274320" y="91440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📣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65760" y="14173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PR-специалист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65760" y="19202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Корпорации, госструктуры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9" name="Text 7"/>
          <p:cNvSpPr/>
          <p:nvPr/>
        </p:nvSpPr>
        <p:spPr>
          <a:xfrm>
            <a:off x="3200400" y="91440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📱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3291840" y="14173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SMM-менеджер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91840" y="19202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Агентства и бренды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8229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3" name="Text 11"/>
          <p:cNvSpPr/>
          <p:nvPr/>
        </p:nvSpPr>
        <p:spPr>
          <a:xfrm>
            <a:off x="6126480" y="91440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✍️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217920" y="141732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Копирайтер / Контент-менеджер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17920" y="19202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Медиа, digital-агентства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17" name="Text 15"/>
          <p:cNvSpPr/>
          <p:nvPr/>
        </p:nvSpPr>
        <p:spPr>
          <a:xfrm>
            <a:off x="274320" y="28346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📊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65760" y="33375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Бренд-менеджер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760" y="38404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FMCG, ретейл, сервисы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0040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1" name="Text 19"/>
          <p:cNvSpPr/>
          <p:nvPr/>
        </p:nvSpPr>
        <p:spPr>
          <a:xfrm>
            <a:off x="3200400" y="28346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🎬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3291840" y="33375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Продюсер / Режиссёр рекламы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91840" y="38404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Продакшн-студии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126480" y="274320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/>
          </a:p>
        </p:txBody>
      </p:sp>
      <p:sp>
        <p:nvSpPr>
          <p:cNvPr id="25" name="Text 23"/>
          <p:cNvSpPr/>
          <p:nvPr/>
        </p:nvSpPr>
        <p:spPr>
          <a:xfrm>
            <a:off x="6126480" y="28346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🚀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6217920" y="333756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Предприниматель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217920" y="384048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Собственные проекты и стартапы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564</Words>
  <Application>Microsoft Macintosh PowerPoint</Application>
  <PresentationFormat>Экран (16:9)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Реклама и связи с общественностью — РГПУ им. А.И. Герцена</dc:title>
  <dc:subject>PptxGenJS Presentation</dc:subject>
  <dc:creator>PptxGenJS</dc:creator>
  <cp:lastModifiedBy>zeboyodgorova1@gmail.com</cp:lastModifiedBy>
  <cp:revision>7</cp:revision>
  <dcterms:created xsi:type="dcterms:W3CDTF">2026-06-03T15:38:32Z</dcterms:created>
  <dcterms:modified xsi:type="dcterms:W3CDTF">2026-06-09T12:41:40Z</dcterms:modified>
</cp:coreProperties>
</file>