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15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/mnt/data/wide_clean_vector_illustration_infographic_scene.png"/>
          <p:cNvPicPr>
            <a:picLocks noChangeAspect="1"/>
          </p:cNvPicPr>
          <p:nvPr/>
        </p:nvPicPr>
        <p:blipFill>
          <a:blip r:embed="rId3"/>
          <a:srcRect t="156" b="156"/>
          <a:stretch/>
        </p:blipFill>
        <p:spPr>
          <a:xfrm>
            <a:off x="6540274" y="1812827"/>
            <a:ext cx="5265903" cy="32323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58368" y="658368"/>
            <a:ext cx="4800600" cy="310896"/>
          </a:xfrm>
          <a:prstGeom prst="rect">
            <a:avLst/>
          </a:prstGeom>
          <a:solidFill>
            <a:srgbClr val="1F7AE0"/>
          </a:solidFill>
          <a:ln>
            <a:solidFill>
              <a:srgbClr val="1F7AE0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44.03.03 • Специальное (дефектологическое) образование</a:t>
            </a:r>
            <a:endParaRPr lang="en-US" sz="1180" dirty="0"/>
          </a:p>
        </p:txBody>
      </p:sp>
      <p:sp>
        <p:nvSpPr>
          <p:cNvPr id="5" name="Text 1"/>
          <p:cNvSpPr/>
          <p:nvPr/>
        </p:nvSpPr>
        <p:spPr>
          <a:xfrm>
            <a:off x="658368" y="1417320"/>
            <a:ext cx="534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Специальная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психология</a:t>
            </a:r>
            <a:endParaRPr lang="en-US" sz="3900" dirty="0"/>
          </a:p>
        </p:txBody>
      </p:sp>
      <p:sp>
        <p:nvSpPr>
          <p:cNvPr id="6" name="Text 2"/>
          <p:cNvSpPr/>
          <p:nvPr/>
        </p:nvSpPr>
        <p:spPr>
          <a:xfrm>
            <a:off x="685800" y="3154680"/>
            <a:ext cx="5166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7E8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Психологическое сопровождение образования детей с проблемами в развитии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685800" y="4617720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BFD3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Направление для тех, кто хочет понимать особенности развития ребёнка и помогать ему раскрывать свои возможности.</a:t>
            </a:r>
            <a:endParaRPr lang="en-US" sz="1580" dirty="0"/>
          </a:p>
        </p:txBody>
      </p:sp>
      <p:sp>
        <p:nvSpPr>
          <p:cNvPr id="8" name="Text 4"/>
          <p:cNvSpPr/>
          <p:nvPr/>
        </p:nvSpPr>
        <p:spPr>
          <a:xfrm>
            <a:off x="685800" y="627278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7C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B5BC8"/>
          </a:solidFill>
          <a:ln w="12700">
            <a:solidFill>
              <a:srgbClr val="0B5BC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B5B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 НАПРАВЛЕНИИ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629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такое специальная психология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499616"/>
            <a:ext cx="6629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F6D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область, где психология, педагогика и коррекционная помощь соединяются для сопровождения детей с особыми образовательными потребностями.</a:t>
            </a:r>
            <a:endParaRPr lang="en-US" sz="1550" dirty="0"/>
          </a:p>
        </p:txBody>
      </p:sp>
      <p:pic>
        <p:nvPicPr>
          <p:cNvPr id="6" name="Image 0" descr="/mnt/data/a_bright_modern_therapy_child_assessment_room_cap.png"/>
          <p:cNvPicPr>
            <a:picLocks noChangeAspect="1"/>
          </p:cNvPicPr>
          <p:nvPr/>
        </p:nvPicPr>
        <p:blipFill>
          <a:blip r:embed="rId3"/>
          <a:srcRect t="69" b="69"/>
          <a:stretch/>
        </p:blipFill>
        <p:spPr>
          <a:xfrm>
            <a:off x="7726680" y="749808"/>
            <a:ext cx="3611880" cy="20299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514600"/>
            <a:ext cx="32461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F4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Главный фокус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психическое развитие ребёнка, его познавательная, эмоциональная и коммуникативная сферы.</a:t>
            </a:r>
            <a:endParaRPr lang="en-US" sz="1380" dirty="0"/>
          </a:p>
        </p:txBody>
      </p:sp>
      <p:sp>
        <p:nvSpPr>
          <p:cNvPr id="8" name="Text 5"/>
          <p:cNvSpPr/>
          <p:nvPr/>
        </p:nvSpPr>
        <p:spPr>
          <a:xfrm>
            <a:off x="4160520" y="2514600"/>
            <a:ext cx="29718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F4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Задача специалиста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понять причины трудностей, подобрать поддержку и помочь ребёнку развиваться.</a:t>
            </a:r>
            <a:endParaRPr lang="en-US" sz="1380" dirty="0"/>
          </a:p>
        </p:txBody>
      </p:sp>
      <p:sp>
        <p:nvSpPr>
          <p:cNvPr id="9" name="Text 6"/>
          <p:cNvSpPr/>
          <p:nvPr/>
        </p:nvSpPr>
        <p:spPr>
          <a:xfrm>
            <a:off x="749808" y="3822192"/>
            <a:ext cx="3246120" cy="1143000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важно в работе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диагностика, наблюдение, коррекционно-развивающие занятия, контакт с семьёй и педагогами.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4160520" y="3822192"/>
            <a:ext cx="2971800" cy="1143000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Результат помощи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ребёнок получает условия для обучения, общения, самостоятельности и уверенности.</a:t>
            </a:r>
            <a:endParaRPr lang="en-US" sz="1380" dirty="0"/>
          </a:p>
        </p:txBody>
      </p:sp>
      <p:sp>
        <p:nvSpPr>
          <p:cNvPr id="11" name="Text 8"/>
          <p:cNvSpPr/>
          <p:nvPr/>
        </p:nvSpPr>
        <p:spPr>
          <a:xfrm>
            <a:off x="7726680" y="333756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B5BC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Специальный психолог видит не только нарушение, но и потенциал ребёнка.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2/8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97680" cy="6979534"/>
          </a:xfrm>
          <a:prstGeom prst="rect">
            <a:avLst/>
          </a:prstGeom>
          <a:solidFill>
            <a:srgbClr val="071F4A"/>
          </a:solidFill>
          <a:ln w="12700">
            <a:solidFill>
              <a:srgbClr val="071F4A">
                <a:alpha val="0"/>
              </a:srgbClr>
            </a:solidFill>
            <a:prstDash val="solid"/>
          </a:ln>
        </p:spPr>
      </p:sp>
      <p:pic>
        <p:nvPicPr>
          <p:cNvPr id="4" name="Image 1" descr="/mnt/data/a_bright_indoor_therapy_classroom_scene_a_woman_a.png"/>
          <p:cNvPicPr>
            <a:picLocks noChangeAspect="1"/>
          </p:cNvPicPr>
          <p:nvPr/>
        </p:nvPicPr>
        <p:blipFill>
          <a:blip r:embed="rId3"/>
          <a:srcRect t="156" b="156"/>
          <a:stretch/>
        </p:blipFill>
        <p:spPr>
          <a:xfrm>
            <a:off x="411480" y="3429000"/>
            <a:ext cx="3520440" cy="197510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09160" y="713232"/>
            <a:ext cx="62636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 кем работает специалист</a:t>
            </a:r>
            <a:endParaRPr lang="en-US" sz="3200" dirty="0"/>
          </a:p>
        </p:txBody>
      </p:sp>
      <p:sp>
        <p:nvSpPr>
          <p:cNvPr id="6" name="Text 2"/>
          <p:cNvSpPr/>
          <p:nvPr/>
        </p:nvSpPr>
        <p:spPr>
          <a:xfrm>
            <a:off x="4736592" y="1572768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5F6D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процессе обучения студенты знакомятся с разными категориями детей и учатся учитывать их особенности в сопровождении.</a:t>
            </a:r>
            <a:endParaRPr lang="en-US" sz="1530" dirty="0"/>
          </a:p>
        </p:txBody>
      </p:sp>
      <p:sp>
        <p:nvSpPr>
          <p:cNvPr id="7" name="Text 3"/>
          <p:cNvSpPr/>
          <p:nvPr/>
        </p:nvSpPr>
        <p:spPr>
          <a:xfrm>
            <a:off x="4709160" y="2514600"/>
            <a:ext cx="2788920" cy="822960"/>
          </a:xfrm>
          <a:prstGeom prst="rect">
            <a:avLst/>
          </a:prstGeom>
          <a:solidFill>
            <a:srgbClr val="F3F9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нарушения слуха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ребёнок воспринимает речь и общение</a:t>
            </a:r>
            <a:endParaRPr lang="en-US" sz="1280" dirty="0"/>
          </a:p>
        </p:txBody>
      </p:sp>
      <p:sp>
        <p:nvSpPr>
          <p:cNvPr id="8" name="Text 4"/>
          <p:cNvSpPr/>
          <p:nvPr/>
        </p:nvSpPr>
        <p:spPr>
          <a:xfrm>
            <a:off x="7772400" y="2514600"/>
            <a:ext cx="27889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нарушения зрения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организовать обучение и ориентировку</a:t>
            </a:r>
            <a:endParaRPr lang="en-US" sz="1280" dirty="0"/>
          </a:p>
        </p:txBody>
      </p:sp>
      <p:sp>
        <p:nvSpPr>
          <p:cNvPr id="9" name="Text 5"/>
          <p:cNvSpPr/>
          <p:nvPr/>
        </p:nvSpPr>
        <p:spPr>
          <a:xfrm>
            <a:off x="4709160" y="3611880"/>
            <a:ext cx="2788920" cy="822960"/>
          </a:xfrm>
          <a:prstGeom prst="rect">
            <a:avLst/>
          </a:prstGeom>
          <a:solidFill>
            <a:srgbClr val="F3F9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нарушения речи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поддерживать коммуникацию и развитие</a:t>
            </a:r>
            <a:endParaRPr lang="en-US" sz="1280" dirty="0"/>
          </a:p>
        </p:txBody>
      </p:sp>
      <p:sp>
        <p:nvSpPr>
          <p:cNvPr id="10" name="Text 6"/>
          <p:cNvSpPr/>
          <p:nvPr/>
        </p:nvSpPr>
        <p:spPr>
          <a:xfrm>
            <a:off x="7772400" y="3611880"/>
            <a:ext cx="27889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интеллектуальные нарушения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учитывать темп и возможности ребёнка</a:t>
            </a:r>
            <a:endParaRPr lang="en-US" sz="1280" dirty="0"/>
          </a:p>
        </p:txBody>
      </p:sp>
      <p:sp>
        <p:nvSpPr>
          <p:cNvPr id="11" name="Text 7"/>
          <p:cNvSpPr/>
          <p:nvPr/>
        </p:nvSpPr>
        <p:spPr>
          <a:xfrm>
            <a:off x="4709160" y="4709160"/>
            <a:ext cx="2788920" cy="822960"/>
          </a:xfrm>
          <a:prstGeom prst="rect">
            <a:avLst/>
          </a:prstGeom>
          <a:solidFill>
            <a:srgbClr val="F3F9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РАС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выстраивать контакт, поведение и обучение</a:t>
            </a:r>
            <a:endParaRPr lang="en-US" sz="1280" dirty="0"/>
          </a:p>
        </p:txBody>
      </p:sp>
      <p:sp>
        <p:nvSpPr>
          <p:cNvPr id="12" name="Text 8"/>
          <p:cNvSpPr/>
          <p:nvPr/>
        </p:nvSpPr>
        <p:spPr>
          <a:xfrm>
            <a:off x="7772400" y="4709160"/>
            <a:ext cx="27889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DE0F6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сложные нарушения
</a:t>
            </a:r>
            <a:r>
              <a:rPr lang="en-US" sz="12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работать при сочетании нескольких трудностей</a:t>
            </a:r>
            <a:endParaRPr lang="en-US" sz="1280" dirty="0"/>
          </a:p>
        </p:txBody>
      </p:sp>
      <p:sp>
        <p:nvSpPr>
          <p:cNvPr id="13" name="Text 9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4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3/8</a:t>
            </a:r>
            <a:endParaRPr lang="en-US" sz="8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5AFC49C-D0DF-A640-5CDB-7393D99F1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73" y="424180"/>
            <a:ext cx="3550258" cy="29133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B5BC8"/>
          </a:solidFill>
          <a:ln w="12700">
            <a:solidFill>
              <a:srgbClr val="0B5BC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B5B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УЧЕБНАЯ ПРОГРАММА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492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изучают студенты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499616"/>
            <a:ext cx="6492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F6D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Учебный блок даёт основу для понимания атипичного развития и профессиональной помощи ребёнку.</a:t>
            </a:r>
            <a:endParaRPr lang="en-US" sz="1550" dirty="0"/>
          </a:p>
        </p:txBody>
      </p:sp>
      <p:pic>
        <p:nvPicPr>
          <p:cNvPr id="6" name="Image 0" descr="/mnt/data/a_bright_modern_classroom_meeting_room_scene._ove.png"/>
          <p:cNvPicPr>
            <a:picLocks noChangeAspect="1"/>
          </p:cNvPicPr>
          <p:nvPr/>
        </p:nvPicPr>
        <p:blipFill>
          <a:blip r:embed="rId3"/>
          <a:srcRect t="156" b="156"/>
          <a:stretch/>
        </p:blipFill>
        <p:spPr>
          <a:xfrm>
            <a:off x="7818120" y="822960"/>
            <a:ext cx="3520440" cy="197510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487168"/>
            <a:ext cx="2697480" cy="384048"/>
          </a:xfrm>
          <a:prstGeom prst="rect">
            <a:avLst/>
          </a:prstGeom>
          <a:solidFill>
            <a:srgbClr val="0B5BC8"/>
          </a:solidFill>
          <a:ln>
            <a:solidFill>
              <a:srgbClr val="0B5BC8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Специальная психология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630168" y="2487168"/>
            <a:ext cx="3520440" cy="384048"/>
          </a:xfrm>
          <a:prstGeom prst="rect">
            <a:avLst/>
          </a:prstGeom>
          <a:solidFill>
            <a:srgbClr val="071F4A"/>
          </a:solidFill>
          <a:ln>
            <a:solidFill>
              <a:srgbClr val="071F4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Возрастная психология детей с проблемами в развитии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49808" y="3127248"/>
            <a:ext cx="4114800" cy="384048"/>
          </a:xfrm>
          <a:prstGeom prst="rect">
            <a:avLst/>
          </a:prstGeom>
          <a:solidFill>
            <a:srgbClr val="1F7AE0"/>
          </a:solidFill>
          <a:ln>
            <a:solidFill>
              <a:srgbClr val="1F7AE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Психология детей с интеллектуальными нарушениями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49808" y="3767328"/>
            <a:ext cx="4800600" cy="384048"/>
          </a:xfrm>
          <a:prstGeom prst="rect">
            <a:avLst/>
          </a:prstGeom>
          <a:solidFill>
            <a:srgbClr val="1B8872"/>
          </a:solidFill>
          <a:ln>
            <a:solidFill>
              <a:srgbClr val="1B8872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Психология детей с расстройствами аутистического спектра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49808" y="4407408"/>
            <a:ext cx="3977640" cy="384048"/>
          </a:xfrm>
          <a:prstGeom prst="rect">
            <a:avLst/>
          </a:prstGeom>
          <a:solidFill>
            <a:srgbClr val="5567D8"/>
          </a:solidFill>
          <a:ln>
            <a:solidFill>
              <a:srgbClr val="5567D8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Психология детей со сложными нарушениями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49808" y="5047488"/>
            <a:ext cx="4206240" cy="384048"/>
          </a:xfrm>
          <a:prstGeom prst="rect">
            <a:avLst/>
          </a:prstGeom>
          <a:solidFill>
            <a:srgbClr val="0B5BC8"/>
          </a:solidFill>
          <a:ln>
            <a:solidFill>
              <a:srgbClr val="0B5BC8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Методы психологической диагностики интеллекта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49808" y="5687568"/>
            <a:ext cx="4160520" cy="384048"/>
          </a:xfrm>
          <a:prstGeom prst="rect">
            <a:avLst/>
          </a:prstGeom>
          <a:solidFill>
            <a:srgbClr val="071F4A"/>
          </a:solidFill>
          <a:ln>
            <a:solidFill>
              <a:srgbClr val="071F4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Теории личности в специальной психологии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327074" y="5617715"/>
            <a:ext cx="6379387" cy="673357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Зачем это нужно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 понимает структуру нарушения, факторы риска и закономерности развития ребёнка.</a:t>
            </a:r>
            <a:endParaRPr lang="en-US" sz="138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4/8</a:t>
            </a:r>
            <a:endParaRPr lang="en-US" sz="8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7A0478-C845-55F3-1833-86182E9551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63" t="18118" r="57986" b="32188"/>
          <a:stretch>
            <a:fillRect/>
          </a:stretch>
        </p:blipFill>
        <p:spPr>
          <a:xfrm>
            <a:off x="8756596" y="3037458"/>
            <a:ext cx="2141316" cy="24140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/mnt/data/a_bright_modern_classroom_meeting_room_scene._ove.png"/>
          <p:cNvPicPr>
            <a:picLocks noChangeAspect="1"/>
          </p:cNvPicPr>
          <p:nvPr/>
        </p:nvPicPr>
        <p:blipFill>
          <a:blip r:embed="rId3"/>
          <a:srcRect t="97" b="97"/>
          <a:stretch/>
        </p:blipFill>
        <p:spPr>
          <a:xfrm>
            <a:off x="1188720" y="3977640"/>
            <a:ext cx="4297680" cy="241401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46520" y="534924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Диагностика и анализ развития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73952" y="1527048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70" dirty="0">
                <a:solidFill>
                  <a:srgbClr val="D7E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Студенты учатся исследовать особенности ребёнка и на основе данных делать профессиональные выводы.</a:t>
            </a:r>
            <a:endParaRPr lang="en-US" sz="1570" dirty="0"/>
          </a:p>
        </p:txBody>
      </p:sp>
      <p:sp>
        <p:nvSpPr>
          <p:cNvPr id="6" name="Text 2"/>
          <p:cNvSpPr/>
          <p:nvPr/>
        </p:nvSpPr>
        <p:spPr>
          <a:xfrm>
            <a:off x="6446520" y="2514600"/>
            <a:ext cx="4343400" cy="749808"/>
          </a:xfrm>
          <a:prstGeom prst="rect">
            <a:avLst/>
          </a:prstGeom>
          <a:solidFill>
            <a:srgbClr val="113665"/>
          </a:solidFill>
          <a:ln w="12700">
            <a:solidFill>
              <a:srgbClr val="3A66A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Познавательная сфера
</a:t>
            </a:r>
            <a:r>
              <a:rPr lang="en-US" sz="1300" dirty="0">
                <a:solidFill>
                  <a:srgbClr val="DCEA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внимание, память, мышление, восприятие и особенности обучения.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6446520" y="3456432"/>
            <a:ext cx="4343400" cy="749808"/>
          </a:xfrm>
          <a:prstGeom prst="rect">
            <a:avLst/>
          </a:prstGeom>
          <a:solidFill>
            <a:srgbClr val="102E59"/>
          </a:solidFill>
          <a:ln w="12700">
            <a:solidFill>
              <a:srgbClr val="3A66A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Эмоциональное состояние
</a:t>
            </a:r>
            <a:r>
              <a:rPr lang="en-US" sz="1300" dirty="0">
                <a:solidFill>
                  <a:srgbClr val="DCEA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переживания ребёнка, тревожность, мотивация, самооценка.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6446520" y="4398264"/>
            <a:ext cx="4343400" cy="749808"/>
          </a:xfrm>
          <a:prstGeom prst="rect">
            <a:avLst/>
          </a:prstGeom>
          <a:solidFill>
            <a:srgbClr val="113665"/>
          </a:solidFill>
          <a:ln w="12700">
            <a:solidFill>
              <a:srgbClr val="3A66A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Коммуникация и поведение
</a:t>
            </a:r>
            <a:r>
              <a:rPr lang="en-US" sz="1300" dirty="0">
                <a:solidFill>
                  <a:srgbClr val="DCEA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контакт со взрослыми и сверстниками, трудности взаимодействия.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446520" y="5340096"/>
            <a:ext cx="4343400" cy="749808"/>
          </a:xfrm>
          <a:prstGeom prst="rect">
            <a:avLst/>
          </a:prstGeom>
          <a:solidFill>
            <a:srgbClr val="0E294F"/>
          </a:solidFill>
          <a:ln w="12700">
            <a:solidFill>
              <a:srgbClr val="3A66A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Психологическое заключение
</a:t>
            </a:r>
            <a:r>
              <a:rPr lang="en-US" sz="1300" dirty="0">
                <a:solidFill>
                  <a:srgbClr val="DCEA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анализ результатов и рекомендации для сопровождения ребёнка.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FC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FC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5/8</a:t>
            </a:r>
            <a:endParaRPr lang="en-US" sz="8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54C60D8-1D61-8666-2936-51BCFEA5D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059" y="466344"/>
            <a:ext cx="3346450" cy="3206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B5BC8"/>
          </a:solidFill>
          <a:ln w="12700">
            <a:solidFill>
              <a:srgbClr val="0B5BC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B5B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ПРАКТИЧЕСКАЯ РАБОТА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675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Коррекционно-развивающая помощь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499616"/>
            <a:ext cx="6675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F6D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Специалист не просто выявляет трудности, а помогает выстроить путь развития ребёнка.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49808" y="2487168"/>
            <a:ext cx="3246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F4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Индивидуальные занятия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подбираются под возраст, особенности развития и актуальные трудности ребёнка.</a:t>
            </a:r>
            <a:endParaRPr lang="en-US" sz="1380" dirty="0"/>
          </a:p>
        </p:txBody>
      </p:sp>
      <p:sp>
        <p:nvSpPr>
          <p:cNvPr id="8" name="Text 5"/>
          <p:cNvSpPr/>
          <p:nvPr/>
        </p:nvSpPr>
        <p:spPr>
          <a:xfrm>
            <a:off x="4251960" y="2487168"/>
            <a:ext cx="3246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F4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Групповая работа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игры, тренинги и упражнения для общения, поведения и эмоциональной регуляции.</a:t>
            </a:r>
            <a:endParaRPr lang="en-US" sz="1380" dirty="0"/>
          </a:p>
        </p:txBody>
      </p:sp>
      <p:sp>
        <p:nvSpPr>
          <p:cNvPr id="9" name="Text 6"/>
          <p:cNvSpPr/>
          <p:nvPr/>
        </p:nvSpPr>
        <p:spPr>
          <a:xfrm>
            <a:off x="749808" y="3703320"/>
            <a:ext cx="3246120" cy="1033272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Программы сопровождения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студенты учатся составлять коррекционно-развивающие планы и отслеживать динамику.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4251960" y="3703320"/>
            <a:ext cx="3246120" cy="1033272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 в команде
</a:t>
            </a:r>
            <a:r>
              <a:rPr lang="en-US" sz="138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специальный психолог взаимодействует с педагогами, логопедами, дефектологами и семьёй.</a:t>
            </a:r>
            <a:endParaRPr lang="en-US" sz="1380" dirty="0"/>
          </a:p>
        </p:txBody>
      </p:sp>
      <p:sp>
        <p:nvSpPr>
          <p:cNvPr id="11" name="Text 8"/>
          <p:cNvSpPr/>
          <p:nvPr/>
        </p:nvSpPr>
        <p:spPr>
          <a:xfrm>
            <a:off x="7754112" y="3401568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B5BC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Главная идея: помощь должна быть не общей, а адресной — под конкретного ребёнка.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6/8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B5BC8"/>
          </a:solidFill>
          <a:ln w="12700">
            <a:solidFill>
              <a:srgbClr val="0B5BC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B5B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ПРОФЕССИОНАЛЬНАЯ РЕАЛИЗАЦИЯ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Где может работать выпускник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499616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F6D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позволяет работать в образовательных, медицинских, реабилитационных и социальных организациях.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77240" y="2377440"/>
            <a:ext cx="635508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Педагог-психолог
</a:t>
            </a:r>
            <a:r>
              <a:rPr lang="en-US" sz="130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школе, детском саду, инклюзивной или коррекционной организации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77240" y="3035808"/>
            <a:ext cx="6355080" cy="512064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Специальный психолог
</a:t>
            </a:r>
            <a:r>
              <a:rPr lang="en-US" sz="130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центрах психолого-педагогического сопровождения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77240" y="3694176"/>
            <a:ext cx="635508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Специалист реабилитационного центра
</a:t>
            </a:r>
            <a:r>
              <a:rPr lang="en-US" sz="130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диагностика, коррекционные занятия, поддержка семьи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77240" y="4352544"/>
            <a:ext cx="6355080" cy="512064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Консультант семьи
</a:t>
            </a:r>
            <a:r>
              <a:rPr lang="en-US" sz="130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помощь родителям в понимании особенностей развития ребёнка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5010912"/>
            <a:ext cx="635508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Участник образовательных проектов
</a:t>
            </a:r>
            <a:r>
              <a:rPr lang="en-US" sz="130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разработка программ, методических материалов и сопровождения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543800" y="3520440"/>
            <a:ext cx="374904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Профессия о реальной поддержке
</a:t>
            </a:r>
            <a:r>
              <a:rPr lang="en-US" sz="1420" dirty="0">
                <a:solidFill>
                  <a:srgbClr val="2D3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выпускник помогает ребёнку учиться, общаться, справляться с трудностями и раскрывать потенциал.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7543800" y="5138928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0B5BC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Специальная психология — это направление для тех, кто хочет быть рядом там, где помощь особенно важна.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502920" y="6510528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653</Words>
  <Application>Microsoft Macintosh PowerPoint</Application>
  <PresentationFormat>Широкоэкранный</PresentationFormat>
  <Paragraphs>75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Филиал РГПУ им. А.И. Герцена в г. Ташкенте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Специальная психология — Филиал РГПУ им. А.И. Герцена в г. Ташкенте</dc:title>
  <dc:subject>Специальная психология</dc:subject>
  <dc:creator>OpenAI</dc:creator>
  <cp:lastModifiedBy>zeboyodgorova1@gmail.com</cp:lastModifiedBy>
  <cp:revision>2</cp:revision>
  <dcterms:created xsi:type="dcterms:W3CDTF">2026-06-09T13:52:23Z</dcterms:created>
  <dcterms:modified xsi:type="dcterms:W3CDTF">2026-06-10T07:32:12Z</dcterms:modified>
</cp:coreProperties>
</file>