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820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110" d="100"/>
          <a:sy n="110" d="100"/>
        </p:scale>
        <p:origin x="536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6160495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21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a_bright_well_lit_classroom_scene_a_young_adult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30667" y="182880"/>
            <a:ext cx="5532120" cy="3108960"/>
          </a:xfrm>
          <a:prstGeom prst="rect">
            <a:avLst/>
          </a:prstGeom>
        </p:spPr>
      </p:pic>
      <p:pic>
        <p:nvPicPr>
          <p:cNvPr id="3" name="Image 1" descr="/mnt/data/a_bright_indoor_classroom_therapy_like_scene_a_wh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31866" y="3429000"/>
            <a:ext cx="5530921" cy="3108960"/>
          </a:xfrm>
          <a:prstGeom prst="rect">
            <a:avLst/>
          </a:prstGeom>
        </p:spPr>
      </p:pic>
      <p:sp>
        <p:nvSpPr>
          <p:cNvPr id="4" name="Text 0"/>
          <p:cNvSpPr/>
          <p:nvPr/>
        </p:nvSpPr>
        <p:spPr>
          <a:xfrm>
            <a:off x="658368" y="658368"/>
            <a:ext cx="4434840" cy="320040"/>
          </a:xfrm>
          <a:prstGeom prst="rect">
            <a:avLst/>
          </a:prstGeom>
          <a:solidFill>
            <a:schemeClr val="bg1"/>
          </a:solidFill>
          <a:ln>
            <a:solidFill>
              <a:srgbClr val="1E74D6">
                <a:alpha val="0"/>
              </a:srgbClr>
            </a:solidFill>
          </a:ln>
        </p:spPr>
        <p:txBody>
          <a:bodyPr wrap="square" lIns="0" tIns="0" rIns="0" bIns="0" rtlCol="0" anchor="ctr"/>
          <a:lstStyle/>
          <a:p>
            <a:pPr algn="ctr"/>
            <a:r>
              <a:rPr lang="ru-RU" sz="1200" b="1" dirty="0">
                <a:solidFill>
                  <a:srgbClr val="08204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44.03.03 • Специальное (дефектологическое) образование</a:t>
            </a:r>
          </a:p>
        </p:txBody>
      </p:sp>
      <p:sp>
        <p:nvSpPr>
          <p:cNvPr id="5" name="Text 1"/>
          <p:cNvSpPr/>
          <p:nvPr/>
        </p:nvSpPr>
        <p:spPr>
          <a:xfrm>
            <a:off x="658368" y="1417320"/>
            <a:ext cx="521208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5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Сурдопедагогика</a:t>
            </a:r>
            <a:endParaRPr lang="en-US" sz="3500" dirty="0"/>
          </a:p>
        </p:txBody>
      </p:sp>
      <p:sp>
        <p:nvSpPr>
          <p:cNvPr id="6" name="Text 2"/>
          <p:cNvSpPr/>
          <p:nvPr/>
        </p:nvSpPr>
        <p:spPr>
          <a:xfrm>
            <a:off x="658368" y="2121408"/>
            <a:ext cx="53035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2600" b="1" dirty="0">
                <a:solidFill>
                  <a:srgbClr val="DDEE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Образование детей</a:t>
            </a:r>
            <a:endParaRPr lang="en-US" sz="2600" dirty="0"/>
          </a:p>
          <a:p>
            <a:pPr marL="0" indent="0">
              <a:buNone/>
            </a:pPr>
            <a:r>
              <a:rPr lang="en-US" sz="2600" b="1" dirty="0">
                <a:solidFill>
                  <a:srgbClr val="DDEE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 нарушением слуха и речи</a:t>
            </a:r>
            <a:endParaRPr lang="en-US" sz="2600" dirty="0"/>
          </a:p>
        </p:txBody>
      </p:sp>
      <p:sp>
        <p:nvSpPr>
          <p:cNvPr id="7" name="Text 3"/>
          <p:cNvSpPr/>
          <p:nvPr/>
        </p:nvSpPr>
        <p:spPr>
          <a:xfrm>
            <a:off x="676656" y="3767328"/>
            <a:ext cx="498348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700" dirty="0">
                <a:solidFill>
                  <a:srgbClr val="CAD7E6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Направление для тех, кто хочет помогать детям слышать, говорить, учиться и свободно общаться.</a:t>
            </a:r>
            <a:endParaRPr lang="en-US" sz="1700" dirty="0"/>
          </a:p>
        </p:txBody>
      </p:sp>
      <p:sp>
        <p:nvSpPr>
          <p:cNvPr id="8" name="Text 4"/>
          <p:cNvSpPr/>
          <p:nvPr/>
        </p:nvSpPr>
        <p:spPr>
          <a:xfrm>
            <a:off x="676656" y="6272784"/>
            <a:ext cx="45720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dirty="0">
                <a:solidFill>
                  <a:srgbClr val="B9CBE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6035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58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 НАПРАВЛЕНИИ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446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85000" lnSpcReduction="20000"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Сурдопедагогика — профессия помощи и развития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508760"/>
            <a:ext cx="64465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Специалист помогает детям с нарушением слуха и речи учиться, общаться, понимать речь и уверенно включаться в жизнь общества.</a:t>
            </a:r>
            <a:endParaRPr lang="en-US" sz="1600" dirty="0"/>
          </a:p>
        </p:txBody>
      </p:sp>
      <p:pic>
        <p:nvPicPr>
          <p:cNvPr id="6" name="Image 0" descr="/mnt/data/a_bright_indoor_therapy_teaching_like_scene_two_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35240" y="822960"/>
            <a:ext cx="3977640" cy="224028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94944" y="2468880"/>
            <a:ext cx="306324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Главная цель
</a:t>
            </a:r>
            <a:r>
              <a:rPr lang="en-US" sz="14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сопровождение ребёнка в обучении, развитии речи и коммуникации.</a:t>
            </a:r>
            <a:endParaRPr lang="en-US" sz="1420" dirty="0"/>
          </a:p>
        </p:txBody>
      </p:sp>
      <p:sp>
        <p:nvSpPr>
          <p:cNvPr id="8" name="Text 5"/>
          <p:cNvSpPr/>
          <p:nvPr/>
        </p:nvSpPr>
        <p:spPr>
          <a:xfrm>
            <a:off x="3977640" y="2468880"/>
            <a:ext cx="3063240" cy="105156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Фокус работы
</a:t>
            </a:r>
            <a:r>
              <a:rPr lang="en-US" sz="14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слуховое восприятие, произношение, словесная и жестовая коммуникация.</a:t>
            </a:r>
            <a:endParaRPr lang="en-US" sz="1420" dirty="0"/>
          </a:p>
        </p:txBody>
      </p:sp>
      <p:sp>
        <p:nvSpPr>
          <p:cNvPr id="9" name="Text 6"/>
          <p:cNvSpPr/>
          <p:nvPr/>
        </p:nvSpPr>
        <p:spPr>
          <a:xfrm>
            <a:off x="694944" y="3794760"/>
            <a:ext cx="3063240" cy="1051560"/>
          </a:xfrm>
          <a:prstGeom prst="rect">
            <a:avLst/>
          </a:prstGeom>
          <a:solidFill>
            <a:srgbClr val="ECF6FF"/>
          </a:solidFill>
          <a:ln w="12700">
            <a:solidFill>
              <a:srgbClr val="B8D7F6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Средства общения
</a:t>
            </a:r>
            <a:r>
              <a:rPr lang="en-US" sz="14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дактилология, основы жестового языка, игровые и цифровые методы.</a:t>
            </a:r>
            <a:endParaRPr lang="en-US" sz="1420" dirty="0"/>
          </a:p>
        </p:txBody>
      </p:sp>
      <p:sp>
        <p:nvSpPr>
          <p:cNvPr id="10" name="Text 7"/>
          <p:cNvSpPr/>
          <p:nvPr/>
        </p:nvSpPr>
        <p:spPr>
          <a:xfrm>
            <a:off x="3977640" y="3794760"/>
            <a:ext cx="3063240" cy="1051560"/>
          </a:xfrm>
          <a:prstGeom prst="rect">
            <a:avLst/>
          </a:prstGeom>
          <a:solidFill>
            <a:srgbClr val="ECF6FF"/>
          </a:solidFill>
          <a:ln w="12700">
            <a:solidFill>
              <a:srgbClr val="B8D7F6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Практический результат
</a:t>
            </a:r>
            <a:r>
              <a:rPr lang="en-US" sz="14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специалист умеет обучать, сопровождать и помогать семье.</a:t>
            </a:r>
            <a:endParaRPr lang="en-US" sz="1420" dirty="0"/>
          </a:p>
        </p:txBody>
      </p:sp>
      <p:sp>
        <p:nvSpPr>
          <p:cNvPr id="11" name="Text 8"/>
          <p:cNvSpPr/>
          <p:nvPr/>
        </p:nvSpPr>
        <p:spPr>
          <a:xfrm>
            <a:off x="7635240" y="3429000"/>
            <a:ext cx="3840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2050" b="1" dirty="0">
                <a:solidFill>
                  <a:srgbClr val="0A58C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Сурдопедагог — это специалист на стыке педагогики, психологии, речи и социальной помощи.</a:t>
            </a:r>
            <a:endParaRPr lang="en-US" sz="2050" dirty="0"/>
          </a:p>
        </p:txBody>
      </p:sp>
      <p:sp>
        <p:nvSpPr>
          <p:cNvPr id="12" name="Text 9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2/8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4480560" cy="6858000"/>
          </a:xfrm>
          <a:prstGeom prst="rect">
            <a:avLst/>
          </a:prstGeom>
          <a:solidFill>
            <a:srgbClr val="08214A"/>
          </a:solidFill>
          <a:ln w="12700">
            <a:solidFill>
              <a:srgbClr val="08214A">
                <a:alpha val="0"/>
              </a:srgbClr>
            </a:solidFill>
            <a:prstDash val="solid"/>
          </a:ln>
        </p:spPr>
      </p:sp>
      <p:sp>
        <p:nvSpPr>
          <p:cNvPr id="5" name="Text 1"/>
          <p:cNvSpPr/>
          <p:nvPr/>
        </p:nvSpPr>
        <p:spPr>
          <a:xfrm>
            <a:off x="4800600" y="694944"/>
            <a:ext cx="6309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33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Кому подходит</a:t>
            </a:r>
            <a:endParaRPr lang="en-US" sz="3300" dirty="0"/>
          </a:p>
          <a:p>
            <a:pPr marL="0" indent="0">
              <a:buNone/>
            </a:pPr>
            <a:r>
              <a:rPr lang="en-US" sz="33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эта профессия</a:t>
            </a:r>
            <a:endParaRPr lang="en-US" sz="3300" dirty="0"/>
          </a:p>
        </p:txBody>
      </p:sp>
      <p:sp>
        <p:nvSpPr>
          <p:cNvPr id="6" name="Text 2"/>
          <p:cNvSpPr/>
          <p:nvPr/>
        </p:nvSpPr>
        <p:spPr>
          <a:xfrm>
            <a:off x="4818888" y="1627632"/>
            <a:ext cx="617220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/>
          </a:bodyPr>
          <a:lstStyle/>
          <a:p>
            <a:pPr marL="0" indent="0">
              <a:buNone/>
            </a:pPr>
            <a:r>
              <a:rPr lang="en-US" sz="162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Сурдопедагогика требует не только знаний, но и терпения, внимательности, эмпатии и умения видеть маленькие победы ребёнка.</a:t>
            </a:r>
            <a:endParaRPr lang="en-US" sz="1620" dirty="0"/>
          </a:p>
        </p:txBody>
      </p:sp>
      <p:sp>
        <p:nvSpPr>
          <p:cNvPr id="7" name="Text 3"/>
          <p:cNvSpPr/>
          <p:nvPr/>
        </p:nvSpPr>
        <p:spPr>
          <a:xfrm>
            <a:off x="4846320" y="2514600"/>
            <a:ext cx="2880360" cy="1005840"/>
          </a:xfrm>
          <a:prstGeom prst="rect">
            <a:avLst/>
          </a:prstGeom>
          <a:solidFill>
            <a:srgbClr val="F3F9FF"/>
          </a:solidFill>
          <a:ln w="12700">
            <a:solidFill>
              <a:srgbClr val="C6DEF7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01  Любите работать с детьми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умеете объяснять спокойно и поддерживать ребёнка в процессе обучения</a:t>
            </a:r>
            <a:endParaRPr lang="en-US" sz="1320" dirty="0"/>
          </a:p>
        </p:txBody>
      </p:sp>
      <p:sp>
        <p:nvSpPr>
          <p:cNvPr id="8" name="Text 4"/>
          <p:cNvSpPr/>
          <p:nvPr/>
        </p:nvSpPr>
        <p:spPr>
          <a:xfrm>
            <a:off x="8001000" y="2514600"/>
            <a:ext cx="2880360" cy="1005840"/>
          </a:xfrm>
          <a:prstGeom prst="rect">
            <a:avLst/>
          </a:prstGeom>
          <a:solidFill>
            <a:srgbClr val="F3F9FF"/>
          </a:solidFill>
          <a:ln w="12700">
            <a:solidFill>
              <a:srgbClr val="C6DEF7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02  Интересуетесь речью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готовы разбираться, как формируется произношение и понимание речи</a:t>
            </a:r>
            <a:endParaRPr lang="en-US" sz="1320" dirty="0"/>
          </a:p>
        </p:txBody>
      </p:sp>
      <p:sp>
        <p:nvSpPr>
          <p:cNvPr id="9" name="Text 5"/>
          <p:cNvSpPr/>
          <p:nvPr/>
        </p:nvSpPr>
        <p:spPr>
          <a:xfrm>
            <a:off x="4846320" y="3794760"/>
            <a:ext cx="28803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6F8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03  Хотите освоить жестовый язык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важны дактилология, жестовая коммуникация и невербальные средства общения</a:t>
            </a:r>
            <a:endParaRPr lang="en-US" sz="1320" dirty="0"/>
          </a:p>
        </p:txBody>
      </p:sp>
      <p:sp>
        <p:nvSpPr>
          <p:cNvPr id="10" name="Text 6"/>
          <p:cNvSpPr/>
          <p:nvPr/>
        </p:nvSpPr>
        <p:spPr>
          <a:xfrm>
            <a:off x="8001000" y="3794760"/>
            <a:ext cx="2880360" cy="1005840"/>
          </a:xfrm>
          <a:prstGeom prst="rect">
            <a:avLst/>
          </a:prstGeom>
          <a:solidFill>
            <a:srgbClr val="FFFFFF"/>
          </a:solidFill>
          <a:ln w="12700">
            <a:solidFill>
              <a:srgbClr val="D8E6F8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04  Выбираете значимую работу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результат профессии — реальные изменения в жизни детей и семей</a:t>
            </a:r>
            <a:endParaRPr lang="en-US" sz="1320" dirty="0"/>
          </a:p>
        </p:txBody>
      </p:sp>
      <p:sp>
        <p:nvSpPr>
          <p:cNvPr id="11" name="Text 7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2" name="Text 8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3/8</a:t>
            </a:r>
            <a:endParaRPr lang="en-US" sz="850" dirty="0"/>
          </a:p>
        </p:txBody>
      </p:sp>
      <p:pic>
        <p:nvPicPr>
          <p:cNvPr id="14" name="Рисунок 13">
            <a:extLst>
              <a:ext uri="{FF2B5EF4-FFF2-40B4-BE49-F238E27FC236}">
                <a16:creationId xmlns:a16="http://schemas.microsoft.com/office/drawing/2014/main" id="{7F6679E4-B26A-EBE6-A75E-217FB10968F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4310" y="1840374"/>
            <a:ext cx="3964273" cy="261935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6035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58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УЧЕБНАЯ ПРОГРАММА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4008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Что изучают студенты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508760"/>
            <a:ext cx="6400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Программа объединяет педагогику, психологию, речевое развитие, технологии слухопротезирования и методики обучения.</a:t>
            </a:r>
            <a:endParaRPr lang="en-US" sz="1600" dirty="0"/>
          </a:p>
        </p:txBody>
      </p:sp>
      <p:pic>
        <p:nvPicPr>
          <p:cNvPr id="6" name="Image 0" descr="/mnt/data/a_wide_well_lit_modern_classroom_scene_overall_v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0920" y="1143000"/>
            <a:ext cx="4114800" cy="2313432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49808" y="2395728"/>
            <a:ext cx="2286000" cy="384048"/>
          </a:xfrm>
          <a:prstGeom prst="rect">
            <a:avLst/>
          </a:prstGeom>
          <a:solidFill>
            <a:srgbClr val="0A58CA"/>
          </a:solidFill>
          <a:ln>
            <a:solidFill>
              <a:srgbClr val="0A58C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Сурдопсихология</a:t>
            </a:r>
            <a:endParaRPr lang="en-US" sz="1220" dirty="0"/>
          </a:p>
        </p:txBody>
      </p:sp>
      <p:sp>
        <p:nvSpPr>
          <p:cNvPr id="8" name="Text 5"/>
          <p:cNvSpPr/>
          <p:nvPr/>
        </p:nvSpPr>
        <p:spPr>
          <a:xfrm>
            <a:off x="3355848" y="2395728"/>
            <a:ext cx="2286000" cy="384048"/>
          </a:xfrm>
          <a:prstGeom prst="rect">
            <a:avLst/>
          </a:prstGeom>
          <a:solidFill>
            <a:srgbClr val="08214A"/>
          </a:solidFill>
          <a:ln>
            <a:solidFill>
              <a:srgbClr val="08214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Сурдопедагогика</a:t>
            </a:r>
            <a:endParaRPr lang="en-US" sz="1220" dirty="0"/>
          </a:p>
        </p:txBody>
      </p:sp>
      <p:sp>
        <p:nvSpPr>
          <p:cNvPr id="9" name="Text 6"/>
          <p:cNvSpPr/>
          <p:nvPr/>
        </p:nvSpPr>
        <p:spPr>
          <a:xfrm>
            <a:off x="749808" y="3017520"/>
            <a:ext cx="4892040" cy="384048"/>
          </a:xfrm>
          <a:prstGeom prst="rect">
            <a:avLst/>
          </a:prstGeom>
          <a:solidFill>
            <a:srgbClr val="1E74D6"/>
          </a:solidFill>
          <a:ln>
            <a:solidFill>
              <a:srgbClr val="1E74D6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Вербальные и невербальные средства коммуникации</a:t>
            </a:r>
            <a:endParaRPr lang="en-US" sz="1220" dirty="0"/>
          </a:p>
        </p:txBody>
      </p:sp>
      <p:sp>
        <p:nvSpPr>
          <p:cNvPr id="10" name="Text 7"/>
          <p:cNvSpPr/>
          <p:nvPr/>
        </p:nvSpPr>
        <p:spPr>
          <a:xfrm>
            <a:off x="749808" y="3639312"/>
            <a:ext cx="2834640" cy="384048"/>
          </a:xfrm>
          <a:prstGeom prst="rect">
            <a:avLst/>
          </a:prstGeom>
          <a:solidFill>
            <a:srgbClr val="0A58CA"/>
          </a:solidFill>
          <a:ln>
            <a:solidFill>
              <a:srgbClr val="0A58C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Методика обучения русскому языку</a:t>
            </a:r>
            <a:endParaRPr lang="en-US" sz="1220" dirty="0"/>
          </a:p>
        </p:txBody>
      </p:sp>
      <p:sp>
        <p:nvSpPr>
          <p:cNvPr id="11" name="Text 8"/>
          <p:cNvSpPr/>
          <p:nvPr/>
        </p:nvSpPr>
        <p:spPr>
          <a:xfrm>
            <a:off x="749808" y="4261104"/>
            <a:ext cx="4892040" cy="384048"/>
          </a:xfrm>
          <a:prstGeom prst="rect">
            <a:avLst/>
          </a:prstGeom>
          <a:solidFill>
            <a:srgbClr val="1B8872"/>
          </a:solidFill>
          <a:ln>
            <a:solidFill>
              <a:srgbClr val="1B8872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Развитие слухового восприятия и произношения</a:t>
            </a:r>
            <a:endParaRPr lang="en-US" sz="1220" dirty="0"/>
          </a:p>
        </p:txBody>
      </p:sp>
      <p:sp>
        <p:nvSpPr>
          <p:cNvPr id="12" name="Text 9"/>
          <p:cNvSpPr/>
          <p:nvPr/>
        </p:nvSpPr>
        <p:spPr>
          <a:xfrm>
            <a:off x="749808" y="4882896"/>
            <a:ext cx="3383280" cy="384048"/>
          </a:xfrm>
          <a:prstGeom prst="rect">
            <a:avLst/>
          </a:prstGeom>
          <a:solidFill>
            <a:srgbClr val="08214A"/>
          </a:solidFill>
          <a:ln>
            <a:solidFill>
              <a:srgbClr val="08214A">
                <a:alpha val="0"/>
              </a:srgbClr>
            </a:solidFill>
          </a:ln>
        </p:spPr>
        <p:txBody>
          <a:bodyPr wrap="square" lIns="508" tIns="508" rIns="508" bIns="508" rtlCol="0" anchor="ctr">
            <a:normAutofit/>
          </a:bodyPr>
          <a:lstStyle/>
          <a:p>
            <a:pPr marL="0" indent="0" algn="ctr">
              <a:buNone/>
            </a:pPr>
            <a:r>
              <a:rPr lang="en-US" sz="12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Аудиология и слухопротезирование</a:t>
            </a:r>
            <a:endParaRPr lang="en-US" sz="1220" dirty="0"/>
          </a:p>
        </p:txBody>
      </p:sp>
      <p:sp>
        <p:nvSpPr>
          <p:cNvPr id="13" name="Text 10"/>
          <p:cNvSpPr/>
          <p:nvPr/>
        </p:nvSpPr>
        <p:spPr>
          <a:xfrm>
            <a:off x="777240" y="5596128"/>
            <a:ext cx="53035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52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Также изучаются методики обучения математике и естествознанию детей с нарушением слуха и речи.</a:t>
            </a:r>
            <a:endParaRPr lang="en-US" sz="1520" dirty="0"/>
          </a:p>
        </p:txBody>
      </p:sp>
      <p:sp>
        <p:nvSpPr>
          <p:cNvPr id="14" name="Text 11"/>
          <p:cNvSpPr/>
          <p:nvPr/>
        </p:nvSpPr>
        <p:spPr>
          <a:xfrm>
            <a:off x="7360920" y="3886200"/>
            <a:ext cx="4114800" cy="114300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4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Междисциплинарность
</a:t>
            </a:r>
            <a:r>
              <a:rPr lang="en-US" sz="14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знания из педагогики, психологии, медицины, акустики и технологий соединяются в практической работе.</a:t>
            </a:r>
            <a:endParaRPr lang="en-US" sz="1420" dirty="0"/>
          </a:p>
        </p:txBody>
      </p:sp>
      <p:sp>
        <p:nvSpPr>
          <p:cNvPr id="15" name="Text 12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4/8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214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0"/>
          <p:cNvSpPr/>
          <p:nvPr/>
        </p:nvSpPr>
        <p:spPr>
          <a:xfrm>
            <a:off x="6446520" y="713232"/>
            <a:ext cx="4389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3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Практика и навыки</a:t>
            </a:r>
            <a:endParaRPr lang="en-US" sz="3300" dirty="0"/>
          </a:p>
        </p:txBody>
      </p:sp>
      <p:sp>
        <p:nvSpPr>
          <p:cNvPr id="5" name="Text 1"/>
          <p:cNvSpPr/>
          <p:nvPr/>
        </p:nvSpPr>
        <p:spPr>
          <a:xfrm>
            <a:off x="6473952" y="1417320"/>
            <a:ext cx="443484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CFE0F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Обучение строится вокруг реальных профессиональных задач: от диагностики и планирования до проведения занятий.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6446520" y="2423160"/>
            <a:ext cx="4206240" cy="777240"/>
          </a:xfrm>
          <a:prstGeom prst="rect">
            <a:avLst/>
          </a:prstGeom>
          <a:solidFill>
            <a:srgbClr val="133466"/>
          </a:solidFill>
          <a:ln w="12700">
            <a:solidFill>
              <a:srgbClr val="385D99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Практики в образовательных организациях
</a:t>
            </a:r>
            <a:r>
              <a:rPr lang="en-US" sz="1320" dirty="0">
                <a:solidFill>
                  <a:srgbClr val="D9E7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детские сады, школы, центры сопровождения и партнерские площадки</a:t>
            </a:r>
            <a:endParaRPr lang="en-US" sz="1320" dirty="0"/>
          </a:p>
        </p:txBody>
      </p:sp>
      <p:sp>
        <p:nvSpPr>
          <p:cNvPr id="7" name="Text 3"/>
          <p:cNvSpPr/>
          <p:nvPr/>
        </p:nvSpPr>
        <p:spPr>
          <a:xfrm>
            <a:off x="6446520" y="3429000"/>
            <a:ext cx="4206240" cy="777240"/>
          </a:xfrm>
          <a:prstGeom prst="rect">
            <a:avLst/>
          </a:prstGeom>
          <a:solidFill>
            <a:srgbClr val="0F2D59"/>
          </a:solidFill>
          <a:ln w="12700">
            <a:solidFill>
              <a:srgbClr val="385D99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Индивидуальная работа
</a:t>
            </a:r>
            <a:r>
              <a:rPr lang="en-US" sz="1320" dirty="0">
                <a:solidFill>
                  <a:srgbClr val="D9E7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постановка произношения, развитие слухового восприятия, речевые занятия</a:t>
            </a:r>
            <a:endParaRPr lang="en-US" sz="1320" dirty="0"/>
          </a:p>
        </p:txBody>
      </p:sp>
      <p:sp>
        <p:nvSpPr>
          <p:cNvPr id="8" name="Text 4"/>
          <p:cNvSpPr/>
          <p:nvPr/>
        </p:nvSpPr>
        <p:spPr>
          <a:xfrm>
            <a:off x="6446520" y="4434840"/>
            <a:ext cx="4206240" cy="777240"/>
          </a:xfrm>
          <a:prstGeom prst="rect">
            <a:avLst/>
          </a:prstGeom>
          <a:solidFill>
            <a:srgbClr val="123E73"/>
          </a:solidFill>
          <a:ln w="12700">
            <a:solidFill>
              <a:srgbClr val="385D99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Современные технологии
</a:t>
            </a:r>
            <a:r>
              <a:rPr lang="en-US" sz="1320" dirty="0">
                <a:solidFill>
                  <a:srgbClr val="D9E7F7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слуховые аппараты, кохлеарные импланты, учебные и цифровые средства</a:t>
            </a:r>
            <a:endParaRPr lang="en-US" sz="1320" dirty="0"/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C338B490-0DEC-B0CD-EE5D-A76342AD6D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522227"/>
            <a:ext cx="5600700" cy="56515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47472"/>
            <a:ext cx="60350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900" b="1" dirty="0">
                <a:solidFill>
                  <a:srgbClr val="0A58C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ПОСЛЕ ВЫПУСКА</a:t>
            </a:r>
            <a:endParaRPr lang="en-US" sz="900" dirty="0"/>
          </a:p>
        </p:txBody>
      </p:sp>
      <p:sp>
        <p:nvSpPr>
          <p:cNvPr id="4" name="Text 2"/>
          <p:cNvSpPr/>
          <p:nvPr/>
        </p:nvSpPr>
        <p:spPr>
          <a:xfrm>
            <a:off x="658368" y="713232"/>
            <a:ext cx="64922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3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Кем можно работать</a:t>
            </a:r>
            <a:endParaRPr lang="en-US" sz="3100" dirty="0"/>
          </a:p>
        </p:txBody>
      </p:sp>
      <p:sp>
        <p:nvSpPr>
          <p:cNvPr id="5" name="Text 3"/>
          <p:cNvSpPr/>
          <p:nvPr/>
        </p:nvSpPr>
        <p:spPr>
          <a:xfrm>
            <a:off x="676656" y="1508760"/>
            <a:ext cx="6492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marL="0" indent="0">
              <a:buNone/>
            </a:pPr>
            <a:r>
              <a:rPr lang="en-US" sz="160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Сурдопедагог нужен в образовании, сопровождении, реабилитации и консультировании семей.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777240" y="2331720"/>
            <a:ext cx="62179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1. Учитель-дефектолог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школах и учреждениях инклюзивного образования</a:t>
            </a:r>
            <a:endParaRPr lang="en-US" sz="1320" dirty="0"/>
          </a:p>
        </p:txBody>
      </p:sp>
      <p:sp>
        <p:nvSpPr>
          <p:cNvPr id="8" name="Text 5"/>
          <p:cNvSpPr/>
          <p:nvPr/>
        </p:nvSpPr>
        <p:spPr>
          <a:xfrm>
            <a:off x="777240" y="2990088"/>
            <a:ext cx="6217920" cy="502920"/>
          </a:xfrm>
          <a:prstGeom prst="rect">
            <a:avLst/>
          </a:prstGeom>
          <a:solidFill>
            <a:srgbClr val="ECF6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2. Сурдопедагог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 детских садах, реабилитационных и ППМС-центрах</a:t>
            </a:r>
            <a:endParaRPr lang="en-US" sz="1320" dirty="0"/>
          </a:p>
        </p:txBody>
      </p:sp>
      <p:sp>
        <p:nvSpPr>
          <p:cNvPr id="9" name="Text 6"/>
          <p:cNvSpPr/>
          <p:nvPr/>
        </p:nvSpPr>
        <p:spPr>
          <a:xfrm>
            <a:off x="777240" y="3648456"/>
            <a:ext cx="62179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3. Воспитатель / тьютор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сопровождение детей с нарушением слуха и речи</a:t>
            </a:r>
            <a:endParaRPr lang="en-US" sz="1320" dirty="0"/>
          </a:p>
        </p:txBody>
      </p:sp>
      <p:sp>
        <p:nvSpPr>
          <p:cNvPr id="10" name="Text 7"/>
          <p:cNvSpPr/>
          <p:nvPr/>
        </p:nvSpPr>
        <p:spPr>
          <a:xfrm>
            <a:off x="777240" y="4306824"/>
            <a:ext cx="6217920" cy="502920"/>
          </a:xfrm>
          <a:prstGeom prst="rect">
            <a:avLst/>
          </a:prstGeom>
          <a:solidFill>
            <a:srgbClr val="ECF6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4. Методист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организация программ помощи, обучения и сопровождения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777240" y="4965192"/>
            <a:ext cx="6217920" cy="50292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2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5. Специалист лаборатории слуха и речи
</a:t>
            </a:r>
            <a:r>
              <a:rPr lang="en-US" sz="132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 медицинских и медико-социальных учреждениях</a:t>
            </a:r>
            <a:endParaRPr lang="en-US" sz="1320" dirty="0"/>
          </a:p>
        </p:txBody>
      </p:sp>
      <p:sp>
        <p:nvSpPr>
          <p:cNvPr id="12" name="Text 9"/>
          <p:cNvSpPr/>
          <p:nvPr/>
        </p:nvSpPr>
        <p:spPr>
          <a:xfrm>
            <a:off x="7584001" y="4325112"/>
            <a:ext cx="3749040" cy="128016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45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Профессия с высоким социальным смыслом
</a:t>
            </a:r>
            <a:r>
              <a:rPr lang="en-US" sz="145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работа помогает детям и семьям получать доступное образование и поддержку.</a:t>
            </a:r>
            <a:endParaRPr lang="en-US" sz="1450" dirty="0"/>
          </a:p>
        </p:txBody>
      </p:sp>
      <p:sp>
        <p:nvSpPr>
          <p:cNvPr id="13" name="Text 10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4" name="Text 11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6/8</a:t>
            </a:r>
            <a:endParaRPr lang="en-US" sz="850" dirty="0"/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568878D-236C-4BB8-1BA6-C3879483676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79184" y="810339"/>
            <a:ext cx="3558675" cy="3089577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2148840"/>
          </a:xfrm>
          <a:prstGeom prst="rect">
            <a:avLst/>
          </a:prstGeom>
          <a:solidFill>
            <a:srgbClr val="08214A"/>
          </a:solidFill>
          <a:ln w="12700">
            <a:solidFill>
              <a:srgbClr val="08214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658368"/>
            <a:ext cx="9087516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ru-RU" sz="3200" b="1" dirty="0">
                <a:solidFill>
                  <a:srgbClr val="FFFFFF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Преимущества филиала РГПУ им. А.И. Герцена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76656" y="1353312"/>
            <a:ext cx="6995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77500" lnSpcReduction="20000"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CFE0F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Сильная педагогическая школа + практическая связь с задачами инклюзивного образования в Узбекистане.</a:t>
            </a:r>
            <a:endParaRPr lang="en-US" sz="1580" dirty="0"/>
          </a:p>
        </p:txBody>
      </p:sp>
      <p:sp>
        <p:nvSpPr>
          <p:cNvPr id="6" name="Text 3"/>
          <p:cNvSpPr/>
          <p:nvPr/>
        </p:nvSpPr>
        <p:spPr>
          <a:xfrm>
            <a:off x="777240" y="2788920"/>
            <a:ext cx="2514600" cy="1097280"/>
          </a:xfrm>
          <a:prstGeom prst="rect">
            <a:avLst/>
          </a:prstGeom>
          <a:solidFill>
            <a:srgbClr val="F3F9FF"/>
          </a:solidFill>
          <a:ln w="12700">
            <a:solidFill>
              <a:srgbClr val="BFD9F7"/>
            </a:solidFill>
          </a:ln>
        </p:spPr>
        <p:txBody>
          <a:bodyPr wrap="square" lIns="2159" tIns="2159" rIns="2159" bIns="2159" rtlCol="0" anchor="ctr">
            <a:normAutofit lnSpcReduction="10000"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Герценовская школа дефектологии
</a:t>
            </a:r>
            <a:r>
              <a:rPr lang="en-US" sz="13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опора на опыт кафедры сурдопедагогики и методическую базу РГПУ им. А.И. Герцена.</a:t>
            </a:r>
            <a:endParaRPr lang="en-US" sz="1310" dirty="0"/>
          </a:p>
        </p:txBody>
      </p:sp>
      <p:sp>
        <p:nvSpPr>
          <p:cNvPr id="7" name="Text 4"/>
          <p:cNvSpPr/>
          <p:nvPr/>
        </p:nvSpPr>
        <p:spPr>
          <a:xfrm>
            <a:off x="3520440" y="2788920"/>
            <a:ext cx="25146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3E4F8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Практико-ориентированное обучение
</a:t>
            </a:r>
            <a:r>
              <a:rPr lang="en-US" sz="13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занятия, практики, проектная работа и профессиональные пробы.</a:t>
            </a:r>
            <a:endParaRPr lang="en-US" sz="1310" dirty="0"/>
          </a:p>
        </p:txBody>
      </p:sp>
      <p:sp>
        <p:nvSpPr>
          <p:cNvPr id="8" name="Text 5"/>
          <p:cNvSpPr/>
          <p:nvPr/>
        </p:nvSpPr>
        <p:spPr>
          <a:xfrm>
            <a:off x="6263640" y="2788920"/>
            <a:ext cx="2514600" cy="1097280"/>
          </a:xfrm>
          <a:prstGeom prst="rect">
            <a:avLst/>
          </a:prstGeom>
          <a:solidFill>
            <a:srgbClr val="F3F9FF"/>
          </a:solidFill>
          <a:ln w="12700">
            <a:solidFill>
              <a:srgbClr val="BFD9F7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Фокус на инклюзии
</a:t>
            </a:r>
            <a:r>
              <a:rPr lang="en-US" sz="13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подготовка специалистов, которые нужны детям, семьям и образовательным организациям.</a:t>
            </a:r>
            <a:endParaRPr lang="en-US" sz="1310" dirty="0"/>
          </a:p>
        </p:txBody>
      </p:sp>
      <p:sp>
        <p:nvSpPr>
          <p:cNvPr id="9" name="Text 6"/>
          <p:cNvSpPr/>
          <p:nvPr/>
        </p:nvSpPr>
        <p:spPr>
          <a:xfrm>
            <a:off x="9006840" y="2788920"/>
            <a:ext cx="2514600" cy="1097280"/>
          </a:xfrm>
          <a:prstGeom prst="rect">
            <a:avLst/>
          </a:prstGeom>
          <a:solidFill>
            <a:srgbClr val="FFFFFF"/>
          </a:solidFill>
          <a:ln w="12700">
            <a:solidFill>
              <a:srgbClr val="D3E4F8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1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Возможности для развития
</a:t>
            </a:r>
            <a:r>
              <a:rPr lang="en-US" sz="131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конференции, волонтёрство, студенческие проекты и профессиональное общение.</a:t>
            </a:r>
            <a:endParaRPr lang="en-US" sz="1310" dirty="0"/>
          </a:p>
        </p:txBody>
      </p:sp>
      <p:sp>
        <p:nvSpPr>
          <p:cNvPr id="10" name="Text 7"/>
          <p:cNvSpPr/>
          <p:nvPr/>
        </p:nvSpPr>
        <p:spPr>
          <a:xfrm>
            <a:off x="1097280" y="4892040"/>
            <a:ext cx="987552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lnSpcReduction="10000"/>
          </a:bodyPr>
          <a:lstStyle/>
          <a:p>
            <a:pPr marL="0" indent="0" algn="ctr">
              <a:buNone/>
            </a:pPr>
            <a:r>
              <a:rPr lang="en-US" sz="21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Здесь студенты получают не только диплом, но и профессиональную среду, где можно пробовать себя в реальных задачах сопровождения и помощи.</a:t>
            </a:r>
            <a:endParaRPr lang="en-US" sz="2100" dirty="0"/>
          </a:p>
        </p:txBody>
      </p:sp>
      <p:sp>
        <p:nvSpPr>
          <p:cNvPr id="11" name="Text 8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2" name="Text 9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7/8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FA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73152"/>
          </a:xfrm>
          <a:prstGeom prst="rect">
            <a:avLst/>
          </a:prstGeom>
          <a:solidFill>
            <a:srgbClr val="0A58CA"/>
          </a:solidFill>
          <a:ln w="12700">
            <a:solidFill>
              <a:srgbClr val="0A58C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594360"/>
            <a:ext cx="6400800" cy="5943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0B1633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Насыщенная студенческая жизнь</a:t>
            </a:r>
            <a:endParaRPr lang="en-US" sz="3200" dirty="0"/>
          </a:p>
        </p:txBody>
      </p:sp>
      <p:sp>
        <p:nvSpPr>
          <p:cNvPr id="4" name="Text 2"/>
          <p:cNvSpPr/>
          <p:nvPr/>
        </p:nvSpPr>
        <p:spPr>
          <a:xfrm>
            <a:off x="676656" y="1325880"/>
            <a:ext cx="61264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20000"/>
          </a:bodyPr>
          <a:lstStyle/>
          <a:p>
            <a:pPr marL="0" indent="0">
              <a:buNone/>
            </a:pPr>
            <a:r>
              <a:rPr lang="en-US" sz="1580" dirty="0">
                <a:solidFill>
                  <a:srgbClr val="5E6B7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Учёба дополняется мероприятиями, волонтёрскими проектами, творчеством, спортом и научными инициативами.</a:t>
            </a:r>
            <a:endParaRPr lang="en-US" sz="1580" dirty="0"/>
          </a:p>
        </p:txBody>
      </p:sp>
      <p:pic>
        <p:nvPicPr>
          <p:cNvPr id="5" name="Image 0" descr="/mnt/data/wide_indoor_event_conference_scene_in_a_modern_op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2360" y="1531620"/>
            <a:ext cx="4069080" cy="2286000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777240" y="2331720"/>
            <a:ext cx="28803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FF8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Наука и конференции
</a:t>
            </a:r>
            <a:r>
              <a:rPr lang="en-US" sz="134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выступления, студенческие исследования, научные кружки</a:t>
            </a:r>
            <a:endParaRPr lang="en-US" sz="1340" dirty="0"/>
          </a:p>
        </p:txBody>
      </p:sp>
      <p:sp>
        <p:nvSpPr>
          <p:cNvPr id="9" name="Text 4"/>
          <p:cNvSpPr/>
          <p:nvPr/>
        </p:nvSpPr>
        <p:spPr>
          <a:xfrm>
            <a:off x="3886200" y="2331720"/>
            <a:ext cx="2880360" cy="960120"/>
          </a:xfrm>
          <a:prstGeom prst="rect">
            <a:avLst/>
          </a:prstGeom>
          <a:solidFill>
            <a:srgbClr val="FFFFFF"/>
          </a:solidFill>
          <a:ln w="12700">
            <a:solidFill>
              <a:srgbClr val="CADFF8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Волонтёрство и социальные проекты
</a:t>
            </a:r>
            <a:r>
              <a:rPr lang="en-US" sz="134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помощь детям, семьям, участие в мероприятиях филиала</a:t>
            </a:r>
            <a:endParaRPr lang="en-US" sz="1340" dirty="0"/>
          </a:p>
        </p:txBody>
      </p:sp>
      <p:sp>
        <p:nvSpPr>
          <p:cNvPr id="10" name="Text 5"/>
          <p:cNvSpPr/>
          <p:nvPr/>
        </p:nvSpPr>
        <p:spPr>
          <a:xfrm>
            <a:off x="777240" y="3657600"/>
            <a:ext cx="2880360" cy="960120"/>
          </a:xfrm>
          <a:prstGeom prst="rect">
            <a:avLst/>
          </a:prstGeom>
          <a:solidFill>
            <a:srgbClr val="ECF6FF"/>
          </a:solidFill>
          <a:ln w="12700">
            <a:solidFill>
              <a:srgbClr val="BFD9F7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Творчество и медиа
</a:t>
            </a:r>
            <a:r>
              <a:rPr lang="en-US" sz="134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посты, события, фотоотчёты, креативные инициативы</a:t>
            </a:r>
            <a:endParaRPr lang="en-US" sz="1340" dirty="0"/>
          </a:p>
        </p:txBody>
      </p:sp>
      <p:sp>
        <p:nvSpPr>
          <p:cNvPr id="11" name="Text 6"/>
          <p:cNvSpPr/>
          <p:nvPr/>
        </p:nvSpPr>
        <p:spPr>
          <a:xfrm>
            <a:off x="3886200" y="3657600"/>
            <a:ext cx="2880360" cy="960120"/>
          </a:xfrm>
          <a:prstGeom prst="rect">
            <a:avLst/>
          </a:prstGeom>
          <a:solidFill>
            <a:srgbClr val="ECF6FF"/>
          </a:solidFill>
          <a:ln w="12700">
            <a:solidFill>
              <a:srgbClr val="BFD9F7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4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Команда и профессиональная среда
</a:t>
            </a:r>
            <a:r>
              <a:rPr lang="en-US" sz="134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общение с преподавателями, практиками и будущими коллегами</a:t>
            </a:r>
            <a:endParaRPr lang="en-US" sz="1340" dirty="0"/>
          </a:p>
        </p:txBody>
      </p:sp>
      <p:sp>
        <p:nvSpPr>
          <p:cNvPr id="12" name="Text 7"/>
          <p:cNvSpPr/>
          <p:nvPr/>
        </p:nvSpPr>
        <p:spPr>
          <a:xfrm>
            <a:off x="777240" y="5623560"/>
            <a:ext cx="59893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 fontScale="92500" lnSpcReduction="10000"/>
          </a:bodyPr>
          <a:lstStyle/>
          <a:p>
            <a:pPr marL="0" indent="0">
              <a:buNone/>
            </a:pPr>
            <a:r>
              <a:rPr lang="en-US" sz="1950" b="1" dirty="0">
                <a:solidFill>
                  <a:srgbClr val="0A58CA"/>
                </a:solidFill>
                <a:latin typeface="Aptos Display" pitchFamily="34" charset="0"/>
                <a:ea typeface="Aptos Display" pitchFamily="34" charset="-122"/>
                <a:cs typeface="Aptos Display" pitchFamily="34" charset="-120"/>
              </a:rPr>
              <a:t>Сурдопедагогика — это направление, где знания сразу связаны с людьми и реальной помощью.</a:t>
            </a:r>
            <a:endParaRPr lang="en-US" sz="1950" dirty="0"/>
          </a:p>
        </p:txBody>
      </p:sp>
      <p:sp>
        <p:nvSpPr>
          <p:cNvPr id="13" name="Text 8"/>
          <p:cNvSpPr/>
          <p:nvPr/>
        </p:nvSpPr>
        <p:spPr>
          <a:xfrm>
            <a:off x="7452360" y="4736592"/>
            <a:ext cx="4069080" cy="868680"/>
          </a:xfrm>
          <a:prstGeom prst="rect">
            <a:avLst/>
          </a:prstGeom>
          <a:solidFill>
            <a:srgbClr val="FFFFFF"/>
          </a:solidFill>
          <a:ln w="12700">
            <a:solidFill>
              <a:srgbClr val="C9DCF2"/>
            </a:solidFill>
          </a:ln>
        </p:spPr>
        <p:txBody>
          <a:bodyPr wrap="square" lIns="2159" tIns="2159" rIns="2159" bIns="2159" rtlCol="0" anchor="ctr">
            <a:normAutofit/>
          </a:bodyPr>
          <a:lstStyle/>
          <a:p>
            <a:pPr marL="0" indent="0">
              <a:buNone/>
            </a:pPr>
            <a:r>
              <a:rPr lang="en-US" sz="1380" b="1" dirty="0">
                <a:solidFill>
                  <a:srgbClr val="0B1633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Студент не остаётся только слушателем
</a:t>
            </a:r>
            <a:r>
              <a:rPr lang="en-US" sz="1380" dirty="0">
                <a:solidFill>
                  <a:srgbClr val="2E3B4E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есть место для инициативы, общения, событий и личного развития.</a:t>
            </a:r>
            <a:endParaRPr lang="en-US" sz="1380" dirty="0"/>
          </a:p>
        </p:txBody>
      </p:sp>
      <p:sp>
        <p:nvSpPr>
          <p:cNvPr id="14" name="Text 9"/>
          <p:cNvSpPr/>
          <p:nvPr/>
        </p:nvSpPr>
        <p:spPr>
          <a:xfrm>
            <a:off x="502920" y="6510528"/>
            <a:ext cx="658368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Филиал РГПУ им. А.И. Герцена в г. Ташкенте</a:t>
            </a:r>
            <a:endParaRPr lang="en-US" sz="850" dirty="0"/>
          </a:p>
        </p:txBody>
      </p:sp>
      <p:sp>
        <p:nvSpPr>
          <p:cNvPr id="15" name="Text 10"/>
          <p:cNvSpPr/>
          <p:nvPr/>
        </p:nvSpPr>
        <p:spPr>
          <a:xfrm>
            <a:off x="11201400" y="6510528"/>
            <a:ext cx="50292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r">
              <a:buNone/>
            </a:pPr>
            <a:r>
              <a:rPr lang="en-US" sz="850" dirty="0">
                <a:solidFill>
                  <a:srgbClr val="6D7A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8/8</a:t>
            </a:r>
            <a:endParaRPr lang="en-US" sz="8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746</Words>
  <Application>Microsoft Macintosh PowerPoint</Application>
  <PresentationFormat>Широкоэкранный</PresentationFormat>
  <Paragraphs>81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Филиал РГПУ им. А.И. Герцена в г. Ташкенте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Сурдопедагогика — Филиал РГПУ им. А.И. Герцена в г. Ташкенте</dc:title>
  <dc:subject>Сурдопедагогика</dc:subject>
  <dc:creator>OpenAI</dc:creator>
  <cp:lastModifiedBy>zeboyodgorova1@gmail.com</cp:lastModifiedBy>
  <cp:revision>2</cp:revision>
  <dcterms:created xsi:type="dcterms:W3CDTF">2026-06-09T12:53:11Z</dcterms:created>
  <dcterms:modified xsi:type="dcterms:W3CDTF">2026-06-09T13:05:49Z</dcterms:modified>
</cp:coreProperties>
</file>