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21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79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modern_makerspace_engineering_studio_int_batch_3.png"/>
          <p:cNvPicPr>
            <a:picLocks noChangeAspect="1"/>
          </p:cNvPicPr>
          <p:nvPr/>
        </p:nvPicPr>
        <p:blipFill>
          <a:blip r:embed="rId3"/>
          <a:srcRect l="23558" r="23558"/>
          <a:stretch/>
        </p:blipFill>
        <p:spPr>
          <a:xfrm>
            <a:off x="6720840" y="594360"/>
            <a:ext cx="49834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4864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63B6"/>
                </a:solidFill>
              </a:rPr>
              <a:t>44.03.01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94360" y="1143000"/>
            <a:ext cx="6035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Технологическое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образование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621792" y="2697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667C"/>
                </a:solidFill>
              </a:rPr>
              <a:t>Педагогическое образование · бакалавриат · очная форма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21792" y="3246120"/>
            <a:ext cx="4846320" cy="0"/>
          </a:xfrm>
          <a:prstGeom prst="line">
            <a:avLst/>
          </a:prstGeom>
          <a:noFill/>
          <a:ln w="12700">
            <a:solidFill>
              <a:srgbClr val="1E63B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" y="3520440"/>
            <a:ext cx="5577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C3E50"/>
                </a:solidFill>
              </a:rPr>
              <a:t>Направление для тех, кто хочет обучать школьников технологиям, проектированию, робототехнике, дизайну и современному производству.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1792" y="470916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4809744"/>
            <a:ext cx="11978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робототехника</a:t>
            </a:r>
            <a:endParaRPr lang="en-US" sz="820" dirty="0"/>
          </a:p>
        </p:txBody>
      </p:sp>
      <p:sp>
        <p:nvSpPr>
          <p:cNvPr id="10" name="Shape 7"/>
          <p:cNvSpPr/>
          <p:nvPr/>
        </p:nvSpPr>
        <p:spPr>
          <a:xfrm>
            <a:off x="2194560" y="4709160"/>
            <a:ext cx="1325880" cy="384048"/>
          </a:xfrm>
          <a:prstGeom prst="roundRect">
            <a:avLst>
              <a:gd name="adj" fmla="val 19048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304288" y="4809744"/>
            <a:ext cx="11064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3D-дизайн</a:t>
            </a:r>
            <a:endParaRPr lang="en-US" sz="820" dirty="0"/>
          </a:p>
        </p:txBody>
      </p:sp>
      <p:sp>
        <p:nvSpPr>
          <p:cNvPr id="12" name="Shape 9"/>
          <p:cNvSpPr/>
          <p:nvPr/>
        </p:nvSpPr>
        <p:spPr>
          <a:xfrm>
            <a:off x="3657600" y="4709160"/>
            <a:ext cx="1508760" cy="384048"/>
          </a:xfrm>
          <a:prstGeom prst="roundRect">
            <a:avLst>
              <a:gd name="adj" fmla="val 19048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767328" y="4809744"/>
            <a:ext cx="1289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проектная работа</a:t>
            </a:r>
            <a:endParaRPr lang="en-US" sz="820" dirty="0"/>
          </a:p>
        </p:txBody>
      </p:sp>
      <p:sp>
        <p:nvSpPr>
          <p:cNvPr id="14" name="Text 11"/>
          <p:cNvSpPr/>
          <p:nvPr/>
        </p:nvSpPr>
        <p:spPr>
          <a:xfrm>
            <a:off x="621792" y="6217920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869A"/>
                </a:solidFill>
              </a:rPr>
              <a:t>Филиал РГПУ им. А. И. Герцена в г. Ташкенте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201400" y="62179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B5C7"/>
                </a:solidFill>
              </a:rPr>
              <a:t>1/7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представляет собой направление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0584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67C"/>
                </a:solidFill>
              </a:rPr>
              <a:t>Технологическое образование соединяет педагогику, инженерное мышление и цифровую среду.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532120" y="1417320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733288" y="1581912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Педагогика технологий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733288" y="1929384"/>
            <a:ext cx="238658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Студенты учатся объяснять сложные технологические процессы простым языком и организовывать обучение школьников.</a:t>
            </a:r>
            <a:endParaRPr lang="en-US" sz="980" dirty="0"/>
          </a:p>
        </p:txBody>
      </p:sp>
      <p:sp>
        <p:nvSpPr>
          <p:cNvPr id="8" name="Shape 5"/>
          <p:cNvSpPr/>
          <p:nvPr/>
        </p:nvSpPr>
        <p:spPr>
          <a:xfrm>
            <a:off x="8641080" y="1417320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842248" y="1581912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Проектная деятельность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842248" y="1929384"/>
            <a:ext cx="238658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Будущие педагоги осваивают работу от идеи и чертежа до прототипа и готового изделия.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5532120" y="2999232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733288" y="3163824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Цифровая среда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733288" y="3511296"/>
            <a:ext cx="238658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В программе есть компьютерная графика, 3D-моделирование, основы программирования и цифровые инструменты.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8641080" y="2999232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842248" y="3163824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Творчество и производство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842248" y="3511296"/>
            <a:ext cx="238658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Направление охватывает дизайн, декоративно-прикладное творчество, обработку материалов и основы производства.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5532120" y="4892040"/>
            <a:ext cx="5897880" cy="685800"/>
          </a:xfrm>
          <a:prstGeom prst="roundRect">
            <a:avLst>
              <a:gd name="adj" fmla="val 16000"/>
            </a:avLst>
          </a:prstGeom>
          <a:solidFill>
            <a:srgbClr val="EAF3FF"/>
          </a:solidFill>
          <a:ln w="12700">
            <a:solidFill>
              <a:srgbClr val="CFE3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715000" y="5093208"/>
            <a:ext cx="5532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63B6"/>
                </a:solidFill>
              </a:rPr>
              <a:t>Главная идея: подготовить педагога, который помогает детям понимать, создавать и использовать технологии.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02920" y="647395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A869A"/>
                </a:solidFill>
              </a:rPr>
              <a:t>Филиал РГПУ им. А. И. Герцена в г. Ташкенте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11247120" y="647395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A"/>
                </a:solidFill>
              </a:rPr>
              <a:t>2/7</a:t>
            </a:r>
            <a:endParaRPr lang="en-US" sz="75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A193DCB-378B-130B-F24A-285191718B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04" r="14036"/>
          <a:stretch>
            <a:fillRect/>
          </a:stretch>
        </p:blipFill>
        <p:spPr>
          <a:xfrm>
            <a:off x="605759" y="1709443"/>
            <a:ext cx="4606321" cy="35838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изучают студенты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0584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67C"/>
                </a:solidFill>
              </a:rPr>
              <a:t>Основные блоки программы дают и педагогическую, и технологическую подготовку.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94360" y="1417320"/>
            <a:ext cx="306324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528" y="158191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Психология и педагогика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95528" y="1929384"/>
            <a:ext cx="26609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понимание возрастных особенностей, методика обучения и воспитания</a:t>
            </a:r>
            <a:endParaRPr lang="en-US" sz="980" dirty="0"/>
          </a:p>
        </p:txBody>
      </p:sp>
      <p:sp>
        <p:nvSpPr>
          <p:cNvPr id="8" name="Shape 5"/>
          <p:cNvSpPr/>
          <p:nvPr/>
        </p:nvSpPr>
        <p:spPr>
          <a:xfrm>
            <a:off x="4160520" y="1417320"/>
            <a:ext cx="3063240" cy="1051560"/>
          </a:xfrm>
          <a:prstGeom prst="roundRect">
            <a:avLst>
              <a:gd name="adj" fmla="val 10435"/>
            </a:avLst>
          </a:prstGeom>
          <a:solidFill>
            <a:srgbClr val="F0F7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61688" y="158191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Методика обучения технологии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361688" y="1929384"/>
            <a:ext cx="26609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как строить уроки, задания, проекты и оценивать результаты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594360" y="2834640"/>
            <a:ext cx="306324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95528" y="299923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Инженерная и компьютерная графика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95528" y="3346704"/>
            <a:ext cx="26609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чертежи, цифровое моделирование, визуализация идей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4160520" y="2834640"/>
            <a:ext cx="3063240" cy="1051560"/>
          </a:xfrm>
          <a:prstGeom prst="roundRect">
            <a:avLst>
              <a:gd name="adj" fmla="val 10435"/>
            </a:avLst>
          </a:prstGeom>
          <a:solidFill>
            <a:srgbClr val="F0F7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61688" y="299923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Робототехника и микросистемная техника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361688" y="3346704"/>
            <a:ext cx="26609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сборка, программирование и применение учебных робототехнических решений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594360" y="4251960"/>
            <a:ext cx="306324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95528" y="441655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Дизайн и предметная среда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95528" y="4764024"/>
            <a:ext cx="26609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создание удобных, красивых и функциональных объектов</a:t>
            </a:r>
            <a:endParaRPr lang="en-US" sz="980" dirty="0"/>
          </a:p>
        </p:txBody>
      </p:sp>
      <p:sp>
        <p:nvSpPr>
          <p:cNvPr id="20" name="Shape 17"/>
          <p:cNvSpPr/>
          <p:nvPr/>
        </p:nvSpPr>
        <p:spPr>
          <a:xfrm>
            <a:off x="4160520" y="4251960"/>
            <a:ext cx="3063240" cy="1051560"/>
          </a:xfrm>
          <a:prstGeom prst="roundRect">
            <a:avLst>
              <a:gd name="adj" fmla="val 10435"/>
            </a:avLst>
          </a:prstGeom>
          <a:solidFill>
            <a:srgbClr val="F0F7FF"/>
          </a:solidFill>
          <a:ln w="12700">
            <a:solidFill>
              <a:srgbClr val="D9E6F5">
                <a:alpha val="9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361688" y="4416552"/>
            <a:ext cx="2660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223B"/>
                </a:solidFill>
              </a:rPr>
              <a:t>Технологии обработки материалов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4361688" y="4764024"/>
            <a:ext cx="26609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354052"/>
                </a:solidFill>
              </a:rPr>
              <a:t>работа с материалами, изделиями и производственными процессами</a:t>
            </a:r>
            <a:endParaRPr lang="en-US" sz="980" dirty="0"/>
          </a:p>
        </p:txBody>
      </p:sp>
      <p:sp>
        <p:nvSpPr>
          <p:cNvPr id="23" name="Text 20"/>
          <p:cNvSpPr/>
          <p:nvPr/>
        </p:nvSpPr>
        <p:spPr>
          <a:xfrm>
            <a:off x="502920" y="647395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A869A"/>
                </a:solidFill>
              </a:rPr>
              <a:t>Филиал РГПУ им. А. И. Герцена в г. Ташкенте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11247120" y="647395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A"/>
                </a:solidFill>
              </a:rPr>
              <a:t>3/7</a:t>
            </a:r>
            <a:endParaRPr lang="en-US" sz="75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7A238CF-F835-7505-B378-FA7A421FA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3410174"/>
            <a:ext cx="3991984" cy="265716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C08A1F-AE2C-5033-0CF0-1584F2CAF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011" y="639518"/>
            <a:ext cx="3991983" cy="26571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Практическая подготовка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0584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67C"/>
                </a:solidFill>
              </a:rPr>
              <a:t>На направлении важно не только знать теорию, но и уметь создавать, объяснять и сопровождать проекты.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486400" y="1371600"/>
            <a:ext cx="6172200" cy="4389120"/>
          </a:xfrm>
          <a:prstGeom prst="roundRect">
            <a:avLst>
              <a:gd name="adj" fmla="val 3333"/>
            </a:avLst>
          </a:prstGeom>
          <a:solidFill>
            <a:srgbClr val="123A75"/>
          </a:solidFill>
          <a:ln w="12700">
            <a:solidFill>
              <a:srgbClr val="123A7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806440" y="16916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Какие навыки формируются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833872" y="2240280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25312" y="2318004"/>
            <a:ext cx="1280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6263640" y="222199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EAF3FF"/>
                </a:solidFill>
              </a:rPr>
              <a:t>проектировать учебные занятия и технологические проекты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833872" y="2807208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925312" y="2884932"/>
            <a:ext cx="1280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2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6263640" y="278892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EAF3FF"/>
                </a:solidFill>
              </a:rPr>
              <a:t>разрабатывать материалы, задания и методические продукты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833872" y="3374136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25312" y="3451860"/>
            <a:ext cx="1280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6263640" y="335584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EAF3FF"/>
                </a:solidFill>
              </a:rPr>
              <a:t>работать с цифровыми инструментами, графикой и 3D-моделями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833872" y="3941064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25312" y="4018788"/>
            <a:ext cx="1280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4</a:t>
            </a:r>
            <a:endParaRPr lang="en-US" sz="700" dirty="0"/>
          </a:p>
        </p:txBody>
      </p:sp>
      <p:sp>
        <p:nvSpPr>
          <p:cNvPr id="18" name="Text 15"/>
          <p:cNvSpPr/>
          <p:nvPr/>
        </p:nvSpPr>
        <p:spPr>
          <a:xfrm>
            <a:off x="6263640" y="3922776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EAF3FF"/>
                </a:solidFill>
              </a:rPr>
              <a:t>организовывать проектную, исследовательскую и творческую работу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833872" y="4507992"/>
            <a:ext cx="310896" cy="310896"/>
          </a:xfrm>
          <a:prstGeom prst="roundRect">
            <a:avLst>
              <a:gd name="adj" fmla="val 14706"/>
            </a:avLst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25312" y="4585716"/>
            <a:ext cx="1280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5</a:t>
            </a:r>
            <a:endParaRPr lang="en-US" sz="700" dirty="0"/>
          </a:p>
        </p:txBody>
      </p:sp>
      <p:sp>
        <p:nvSpPr>
          <p:cNvPr id="21" name="Text 18"/>
          <p:cNvSpPr/>
          <p:nvPr/>
        </p:nvSpPr>
        <p:spPr>
          <a:xfrm>
            <a:off x="6263640" y="448970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EAF3FF"/>
                </a:solidFill>
              </a:rPr>
              <a:t>объяснять технологические процессы детям и подросткам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A869A"/>
                </a:solidFill>
              </a:rPr>
              <a:t>Филиал РГПУ им. А. И. Герцена в г. Ташкенте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247120" y="647395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A"/>
                </a:solidFill>
              </a:rPr>
              <a:t>4/7</a:t>
            </a:r>
            <a:endParaRPr lang="en-US" sz="75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ACF82E-AC14-3E51-AC4E-B82343AB4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05" y="1545248"/>
            <a:ext cx="2584275" cy="172015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A436EA5-8D41-BCF9-78E3-C41216CA9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116" y="1586099"/>
            <a:ext cx="2522904" cy="167930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767D67B-4D63-5FC7-FB8F-4B729C33E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43" y="3451861"/>
            <a:ext cx="2647464" cy="176221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B5EBA27-AD38-0FF8-77D8-C946AFD4E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7487" y="3457507"/>
            <a:ext cx="2522904" cy="17565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Кому подойдет это направление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0584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67C"/>
                </a:solidFill>
              </a:rPr>
              <a:t>Программа подходит тем, кому интересны образование, технологии и создание полезных проектов.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731520" y="1536192"/>
            <a:ext cx="109728" cy="109728"/>
          </a:xfrm>
          <a:prstGeom prst="ellipse">
            <a:avLst/>
          </a:prstGeom>
          <a:solidFill>
            <a:srgbClr val="123A75"/>
          </a:solidFill>
          <a:ln w="12700">
            <a:solidFill>
              <a:srgbClr val="123A7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32688" y="1508760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334155"/>
                </a:solidFill>
              </a:rPr>
              <a:t>нравится конструировать, </a:t>
            </a:r>
            <a:r>
              <a:rPr lang="ru-RU" sz="1000" dirty="0">
                <a:solidFill>
                  <a:srgbClr val="334155"/>
                </a:solidFill>
              </a:rPr>
              <a:t>мастерить своими руками</a:t>
            </a:r>
            <a:r>
              <a:rPr lang="en-US" sz="1000" dirty="0">
                <a:solidFill>
                  <a:srgbClr val="334155"/>
                </a:solidFill>
              </a:rPr>
              <a:t> и придумывать решения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2194560"/>
            <a:ext cx="109728" cy="109728"/>
          </a:xfrm>
          <a:prstGeom prst="ellipse">
            <a:avLst/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32688" y="216712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334155"/>
                </a:solidFill>
              </a:rPr>
              <a:t>интересны робототехника, дизайн, программирование и производство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731520" y="2852928"/>
            <a:ext cx="109728" cy="109728"/>
          </a:xfrm>
          <a:prstGeom prst="ellipse">
            <a:avLst/>
          </a:prstGeom>
          <a:solidFill>
            <a:srgbClr val="123A75"/>
          </a:solidFill>
          <a:ln w="12700">
            <a:solidFill>
              <a:srgbClr val="123A7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2825496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334155"/>
                </a:solidFill>
              </a:rPr>
              <a:t>хочется работать с детьми и объяснять им современные технологии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31520" y="3511296"/>
            <a:ext cx="109728" cy="109728"/>
          </a:xfrm>
          <a:prstGeom prst="ellipse">
            <a:avLst/>
          </a:prstGeom>
          <a:solidFill>
            <a:srgbClr val="1E63B6"/>
          </a:solidFill>
          <a:ln w="12700">
            <a:solidFill>
              <a:srgbClr val="1E63B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2688" y="3483864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334155"/>
                </a:solidFill>
              </a:rPr>
              <a:t>важна творческая, практическая и проектная деятельность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731520" y="4169664"/>
            <a:ext cx="109728" cy="109728"/>
          </a:xfrm>
          <a:prstGeom prst="ellipse">
            <a:avLst/>
          </a:prstGeom>
          <a:solidFill>
            <a:srgbClr val="123A75"/>
          </a:solidFill>
          <a:ln w="12700">
            <a:solidFill>
              <a:srgbClr val="123A7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32688" y="4142232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334155"/>
                </a:solidFill>
              </a:rPr>
              <a:t>есть желание развиваться в сфере образования и цифровой экономики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85800" y="5120640"/>
            <a:ext cx="4983480" cy="621792"/>
          </a:xfrm>
          <a:prstGeom prst="roundRect">
            <a:avLst>
              <a:gd name="adj" fmla="val 17647"/>
            </a:avLst>
          </a:prstGeom>
          <a:solidFill>
            <a:srgbClr val="E9F8EF"/>
          </a:solidFill>
          <a:ln w="12700">
            <a:solidFill>
              <a:srgbClr val="CFEBD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5221224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6544"/>
                </a:solidFill>
              </a:rPr>
              <a:t>Это направление для тех, кто хочет не только пользоваться технологиями, но и учить других создавать новое.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02920" y="647395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A869A"/>
                </a:solidFill>
              </a:rPr>
              <a:t>Филиал РГПУ им. А. И. Герцена в г. Ташкенте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1247120" y="647395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A"/>
                </a:solidFill>
              </a:rPr>
              <a:t>6/7</a:t>
            </a:r>
            <a:endParaRPr lang="en-US" sz="7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49BF025-36EC-AFF7-2D81-B25A2CC8A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472" y="515157"/>
            <a:ext cx="4389121" cy="292150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E4320D6-D021-1F09-CC6A-39E1CD773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471" y="3531869"/>
            <a:ext cx="4389122" cy="29215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223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Кем можно работать после выпуска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100584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67C"/>
                </a:solidFill>
              </a:rPr>
              <a:t>Выпускник получает педагогическую и технологическую базу для работы в образовании и проектной сфере.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10515600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1636776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7223B"/>
                </a:solidFill>
              </a:rPr>
              <a:t>Учитель технологии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754880" y="1636776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8667C"/>
                </a:solidFill>
              </a:rPr>
              <a:t>школы, лицеи, колледжи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22960" y="2276856"/>
            <a:ext cx="10515600" cy="566928"/>
          </a:xfrm>
          <a:prstGeom prst="roundRect">
            <a:avLst>
              <a:gd name="adj" fmla="val 16129"/>
            </a:avLst>
          </a:prstGeom>
          <a:solidFill>
            <a:srgbClr val="F0F7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43000" y="2404872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7223B"/>
                </a:solidFill>
              </a:rPr>
              <a:t>Педагог дополнительного образования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754880" y="2404872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8667C"/>
                </a:solidFill>
              </a:rPr>
              <a:t>кружки робототехники, 3D-моделирования, дизайна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22960" y="3044952"/>
            <a:ext cx="10515600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43000" y="3172968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7223B"/>
                </a:solidFill>
              </a:rPr>
              <a:t>Руководитель проектной деятельности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754880" y="317296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8667C"/>
                </a:solidFill>
              </a:rPr>
              <a:t>детские технопарки, центры творчества, STEM-проекты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22960" y="3813048"/>
            <a:ext cx="10515600" cy="566928"/>
          </a:xfrm>
          <a:prstGeom prst="roundRect">
            <a:avLst>
              <a:gd name="adj" fmla="val 16129"/>
            </a:avLst>
          </a:prstGeom>
          <a:solidFill>
            <a:srgbClr val="F0F7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43000" y="3941064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7223B"/>
                </a:solidFill>
              </a:rPr>
              <a:t>Методист технологического образования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754880" y="3941064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8667C"/>
                </a:solidFill>
              </a:rPr>
              <a:t>разработка занятий, программ, учебных материалов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22960" y="4581144"/>
            <a:ext cx="10515600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4709160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7223B"/>
                </a:solidFill>
              </a:rPr>
              <a:t>Специалист по профориентации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754880" y="4709160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8667C"/>
                </a:solidFill>
              </a:rPr>
              <a:t>помощь школьникам в выборе технологических и инженерных траекторий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005840" y="5669280"/>
            <a:ext cx="9966960" cy="457200"/>
          </a:xfrm>
          <a:prstGeom prst="roundRect">
            <a:avLst>
              <a:gd name="adj" fmla="val 22000"/>
            </a:avLst>
          </a:prstGeom>
          <a:solidFill>
            <a:srgbClr val="123A75"/>
          </a:solidFill>
          <a:ln w="12700">
            <a:solidFill>
              <a:srgbClr val="123A7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34440" y="5806440"/>
            <a:ext cx="9509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Технологическое образование — это профессия на стыке педагогики, творчества и современных технологий.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02920" y="647395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A869A"/>
                </a:solidFill>
              </a:rPr>
              <a:t>Филиал РГПУ им. А. И. Герцена в г. Ташкенте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1247120" y="647395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A"/>
                </a:solidFill>
              </a:rPr>
              <a:t>7/7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521</Words>
  <Application>Microsoft Macintosh PowerPoint</Application>
  <PresentationFormat>Широкоэкранный</PresentationFormat>
  <Paragraphs>85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Aptos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Филиал РГПУ им. А. И. Герцена в г. Ташкенте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44.03.01 Технологическое образование</dc:title>
  <dc:subject>Технологическое образование</dc:subject>
  <dc:creator>OpenAI</dc:creator>
  <cp:lastModifiedBy>zeboyodgorova1@gmail.com</cp:lastModifiedBy>
  <cp:revision>2</cp:revision>
  <dcterms:created xsi:type="dcterms:W3CDTF">2026-06-10T05:10:34Z</dcterms:created>
  <dcterms:modified xsi:type="dcterms:W3CDTF">2026-06-10T07:19:41Z</dcterms:modified>
</cp:coreProperties>
</file>